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68" r:id="rId4"/>
    <p:sldId id="258" r:id="rId5"/>
    <p:sldId id="260" r:id="rId6"/>
    <p:sldId id="259" r:id="rId7"/>
    <p:sldId id="261" r:id="rId8"/>
    <p:sldId id="262" r:id="rId9"/>
    <p:sldId id="264" r:id="rId10"/>
    <p:sldId id="267" r:id="rId11"/>
    <p:sldId id="269" r:id="rId12"/>
    <p:sldId id="266" r:id="rId13"/>
    <p:sldId id="287" r:id="rId14"/>
    <p:sldId id="288" r:id="rId15"/>
    <p:sldId id="289" r:id="rId16"/>
    <p:sldId id="290" r:id="rId17"/>
    <p:sldId id="291" r:id="rId18"/>
    <p:sldId id="292" r:id="rId19"/>
    <p:sldId id="270" r:id="rId20"/>
    <p:sldId id="305" r:id="rId21"/>
    <p:sldId id="306" r:id="rId22"/>
    <p:sldId id="274" r:id="rId23"/>
    <p:sldId id="275" r:id="rId24"/>
    <p:sldId id="298" r:id="rId25"/>
    <p:sldId id="276" r:id="rId26"/>
    <p:sldId id="277" r:id="rId27"/>
    <p:sldId id="278" r:id="rId28"/>
    <p:sldId id="279" r:id="rId29"/>
    <p:sldId id="280" r:id="rId30"/>
    <p:sldId id="281" r:id="rId31"/>
    <p:sldId id="282" r:id="rId32"/>
    <p:sldId id="300" r:id="rId33"/>
    <p:sldId id="301" r:id="rId34"/>
    <p:sldId id="302" r:id="rId35"/>
    <p:sldId id="303" r:id="rId36"/>
    <p:sldId id="304" r:id="rId37"/>
    <p:sldId id="307" r:id="rId38"/>
    <p:sldId id="285" r:id="rId39"/>
    <p:sldId id="286" r:id="rId40"/>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Karla" panose="020B060402020202020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SZwVo6t+ROf6chsBED0y7yAzI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9316CA-4284-481B-AF3D-CCBCCC696C8B}">
  <a:tblStyle styleId="{4E9316CA-4284-481B-AF3D-CCBCCC696C8B}" styleName="Table_0">
    <a:wholeTbl>
      <a:tcTxStyle b="off" i="off">
        <a:font>
          <a:latin typeface="Univers"/>
          <a:ea typeface="Univers"/>
          <a:cs typeface="Univer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E7"/>
          </a:solidFill>
        </a:fill>
      </a:tcStyle>
    </a:wholeTbl>
    <a:band1H>
      <a:tcTxStyle/>
      <a:tcStyle>
        <a:tcBdr/>
        <a:fill>
          <a:solidFill>
            <a:srgbClr val="CFDECC"/>
          </a:solidFill>
        </a:fill>
      </a:tcStyle>
    </a:band1H>
    <a:band2H>
      <a:tcTxStyle/>
      <a:tcStyle>
        <a:tcBdr/>
      </a:tcStyle>
    </a:band2H>
    <a:band1V>
      <a:tcTxStyle/>
      <a:tcStyle>
        <a:tcBdr/>
        <a:fill>
          <a:solidFill>
            <a:srgbClr val="CFDECC"/>
          </a:solidFill>
        </a:fill>
      </a:tcStyle>
    </a:band1V>
    <a:band2V>
      <a:tcTxStyle/>
      <a:tcStyle>
        <a:tcBdr/>
      </a:tcStyle>
    </a:band2V>
    <a:lastCol>
      <a:tcTxStyle b="on" i="off">
        <a:font>
          <a:latin typeface="Univers"/>
          <a:ea typeface="Univers"/>
          <a:cs typeface="Univers"/>
        </a:font>
        <a:schemeClr val="lt1"/>
      </a:tcTxStyle>
      <a:tcStyle>
        <a:tcBdr/>
        <a:fill>
          <a:solidFill>
            <a:schemeClr val="accent1"/>
          </a:solidFill>
        </a:fill>
      </a:tcStyle>
    </a:lastCol>
    <a:firstCol>
      <a:tcTxStyle b="on" i="off">
        <a:font>
          <a:latin typeface="Univers"/>
          <a:ea typeface="Univers"/>
          <a:cs typeface="Univers"/>
        </a:font>
        <a:schemeClr val="lt1"/>
      </a:tcTxStyle>
      <a:tcStyle>
        <a:tcBdr/>
        <a:fill>
          <a:solidFill>
            <a:schemeClr val="accent1"/>
          </a:solidFill>
        </a:fill>
      </a:tcStyle>
    </a:firstCol>
    <a:lastRow>
      <a:tcTxStyle b="on" i="off">
        <a:font>
          <a:latin typeface="Univers"/>
          <a:ea typeface="Univers"/>
          <a:cs typeface="Univer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Univers"/>
          <a:ea typeface="Univers"/>
          <a:cs typeface="Univer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168" y="8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61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5d02fecf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5d02fecf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a5d02fecf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a5d02fecf2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a5d02fecf2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a5d02fecf2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just" rtl="0">
              <a:lnSpc>
                <a:spcPct val="110000"/>
              </a:lnSpc>
              <a:spcBef>
                <a:spcPts val="100"/>
              </a:spcBef>
              <a:spcAft>
                <a:spcPts val="0"/>
              </a:spcAft>
              <a:buClr>
                <a:schemeClr val="dk1"/>
              </a:buClr>
              <a:buSzPts val="1100"/>
              <a:buFont typeface="Arial"/>
              <a:buNone/>
            </a:pPr>
            <a:r>
              <a:rPr lang="en-US" dirty="0">
                <a:latin typeface="Times New Roman"/>
                <a:ea typeface="Times New Roman"/>
                <a:cs typeface="Times New Roman"/>
                <a:sym typeface="Times New Roman"/>
              </a:rPr>
              <a:t>Vgg16’s average f1 score is 0.93 while Resnets 50’s f1 score is 0.95</a:t>
            </a:r>
            <a:endParaRPr dirty="0">
              <a:latin typeface="Times New Roman"/>
              <a:ea typeface="Times New Roman"/>
              <a:cs typeface="Times New Roman"/>
              <a:sym typeface="Times New Roman"/>
            </a:endParaRPr>
          </a:p>
          <a:p>
            <a:pPr marL="0" lvl="0" indent="0" algn="just" rtl="0">
              <a:lnSpc>
                <a:spcPct val="110000"/>
              </a:lnSpc>
              <a:spcBef>
                <a:spcPts val="600"/>
              </a:spcBef>
              <a:spcAft>
                <a:spcPts val="600"/>
              </a:spcAft>
              <a:buClr>
                <a:schemeClr val="dk1"/>
              </a:buClr>
              <a:buSzPts val="1100"/>
              <a:buFont typeface="Arial"/>
              <a:buNone/>
            </a:pPr>
            <a:r>
              <a:rPr lang="en-US" dirty="0">
                <a:latin typeface="Times New Roman"/>
                <a:ea typeface="Times New Roman"/>
                <a:cs typeface="Times New Roman"/>
                <a:sym typeface="Times New Roman"/>
              </a:rPr>
              <a:t>Vgg16 Model struggles in predicting impalas while Resnet50 struggles in predicting lions.</a:t>
            </a:r>
            <a:endParaRPr dirty="0"/>
          </a:p>
        </p:txBody>
      </p:sp>
      <p:sp>
        <p:nvSpPr>
          <p:cNvPr id="340" name="Google Shape;3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just" rtl="0">
              <a:lnSpc>
                <a:spcPct val="110000"/>
              </a:lnSpc>
              <a:spcBef>
                <a:spcPts val="100"/>
              </a:spcBef>
              <a:spcAft>
                <a:spcPts val="0"/>
              </a:spcAft>
              <a:buClr>
                <a:schemeClr val="dk1"/>
              </a:buClr>
              <a:buSzPts val="1100"/>
              <a:buFont typeface="Arial"/>
              <a:buNone/>
            </a:pPr>
            <a:r>
              <a:rPr lang="en-US" dirty="0">
                <a:latin typeface="Times New Roman"/>
                <a:ea typeface="Times New Roman"/>
                <a:cs typeface="Times New Roman"/>
                <a:sym typeface="Times New Roman"/>
              </a:rPr>
              <a:t>Vgg16’s average f1 score is 0.93 while Resnets 50’s f1 score is 0.95</a:t>
            </a:r>
            <a:endParaRPr dirty="0">
              <a:latin typeface="Times New Roman"/>
              <a:ea typeface="Times New Roman"/>
              <a:cs typeface="Times New Roman"/>
              <a:sym typeface="Times New Roman"/>
            </a:endParaRPr>
          </a:p>
          <a:p>
            <a:pPr marL="0" lvl="0" indent="0" algn="just" rtl="0">
              <a:lnSpc>
                <a:spcPct val="110000"/>
              </a:lnSpc>
              <a:spcBef>
                <a:spcPts val="600"/>
              </a:spcBef>
              <a:spcAft>
                <a:spcPts val="600"/>
              </a:spcAft>
              <a:buClr>
                <a:schemeClr val="dk1"/>
              </a:buClr>
              <a:buSzPts val="1100"/>
              <a:buFont typeface="Arial"/>
              <a:buNone/>
            </a:pPr>
            <a:r>
              <a:rPr lang="en-US" dirty="0">
                <a:latin typeface="Times New Roman"/>
                <a:ea typeface="Times New Roman"/>
                <a:cs typeface="Times New Roman"/>
                <a:sym typeface="Times New Roman"/>
              </a:rPr>
              <a:t>Vgg16 Model struggles in predicting impalas while Resnet50 struggles in predicting lions.</a:t>
            </a:r>
            <a:endParaRPr dirty="0"/>
          </a:p>
        </p:txBody>
      </p:sp>
      <p:sp>
        <p:nvSpPr>
          <p:cNvPr id="340" name="Google Shape;34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765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1" name="Google Shape;21;p32"/>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7" name="Google Shape;87;p41"/>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4" name="Google Shape;94;p42"/>
          <p:cNvCxnSpPr/>
          <p:nvPr/>
        </p:nvCxnSpPr>
        <p:spPr>
          <a:xfrm rot="10800000" flipH="1">
            <a:off x="8313" y="261865"/>
            <a:ext cx="11353802" cy="1"/>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
        <p:cNvGrpSpPr/>
        <p:nvPr/>
      </p:nvGrpSpPr>
      <p:grpSpPr>
        <a:xfrm>
          <a:off x="0" y="0"/>
          <a:ext cx="0" cy="0"/>
          <a:chOff x="0" y="0"/>
          <a:chExt cx="0" cy="0"/>
        </a:xfrm>
      </p:grpSpPr>
      <p:sp>
        <p:nvSpPr>
          <p:cNvPr id="23" name="Google Shape;23;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a:buNone/>
              <a:defRPr sz="6000" b="1"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33"/>
          <p:cNvCxnSpPr/>
          <p:nvPr/>
        </p:nvCxnSpPr>
        <p:spPr>
          <a:xfrm>
            <a:off x="715890" y="1114050"/>
            <a:ext cx="0" cy="5735637"/>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a:buNone/>
              <a:defRPr sz="6000" b="1" i="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5" name="Google Shape;35;p34"/>
          <p:cNvCxnSpPr/>
          <p:nvPr/>
        </p:nvCxnSpPr>
        <p:spPr>
          <a:xfrm>
            <a:off x="715890" y="1701425"/>
            <a:ext cx="0" cy="5148262"/>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3" name="Google Shape;43;p35"/>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3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3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3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3" name="Google Shape;53;p36"/>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9" name="Google Shape;59;p37"/>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38"/>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2" name="Google Shape;72;p39"/>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Open Sans"/>
                <a:ea typeface="Open Sans"/>
                <a:cs typeface="Open Sans"/>
                <a:sym typeface="Open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Open Sans"/>
                <a:ea typeface="Open Sans"/>
                <a:cs typeface="Open Sans"/>
                <a:sym typeface="Open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Open Sans"/>
                <a:ea typeface="Open Sans"/>
                <a:cs typeface="Open Sans"/>
                <a:sym typeface="Open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Open Sans"/>
                <a:ea typeface="Open Sans"/>
                <a:cs typeface="Open Sans"/>
                <a:sym typeface="Open Sans"/>
              </a:defRPr>
            </a:lvl9pPr>
          </a:lstStyle>
          <a:p>
            <a:endParaRPr/>
          </a:p>
        </p:txBody>
      </p:sp>
      <p:sp>
        <p:nvSpPr>
          <p:cNvPr id="76" name="Google Shape;76;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80" name="Google Shape;80;p40"/>
          <p:cNvCxnSpPr/>
          <p:nvPr/>
        </p:nvCxnSpPr>
        <p:spPr>
          <a:xfrm>
            <a:off x="715890" y="356812"/>
            <a:ext cx="0" cy="6492875"/>
          </a:xfrm>
          <a:prstGeom prst="straightConnector1">
            <a:avLst/>
          </a:prstGeom>
          <a:noFill/>
          <a:ln w="25400" cap="sq" cmpd="sng">
            <a:solidFill>
              <a:schemeClr val="accent2"/>
            </a:solidFill>
            <a:prstDash val="solid"/>
            <a:bevel/>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a:buNone/>
              <a:defRPr sz="4400" b="0" i="0" u="none" strike="noStrike" cap="non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12" name="Google Shape;12;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3" name="Google Shape;13;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6pPr>
            <a:lvl7pPr marR="0" lvl="6"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7pPr>
            <a:lvl8pPr marR="0" lvl="7"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8pPr>
            <a:lvl9pPr marR="0" lvl="8" algn="l" rtl="0">
              <a:spcBef>
                <a:spcPts val="0"/>
              </a:spcBef>
              <a:spcAft>
                <a:spcPts val="0"/>
              </a:spcAft>
              <a:buSzPts val="1400"/>
              <a:buNone/>
              <a:defRPr sz="1800" b="0" i="0" u="none" strike="noStrike" cap="none">
                <a:solidFill>
                  <a:schemeClr val="dk1"/>
                </a:solidFill>
                <a:latin typeface="Open Sans"/>
                <a:ea typeface="Open Sans"/>
                <a:cs typeface="Open Sans"/>
                <a:sym typeface="Open Sans"/>
              </a:defRPr>
            </a:lvl9pPr>
          </a:lstStyle>
          <a:p>
            <a:endParaRPr/>
          </a:p>
        </p:txBody>
      </p:sp>
      <p:sp>
        <p:nvSpPr>
          <p:cNvPr id="14" name="Google Shape;14;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1"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1"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1"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1"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1"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1"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1"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1"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zooniverse.org/projects/zooniverse/snapshot-serengeti"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hyperlink" Target="http://lila.science/datasets/snapshot-serengeti"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microsoft/CameraTraps/blob/master/data_management/download_lila_subset.py"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sp>
        <p:nvSpPr>
          <p:cNvPr id="99" name="Google Shape;9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00" name="Google Shape;100;p1"/>
          <p:cNvSpPr/>
          <p:nvPr/>
        </p:nvSpPr>
        <p:spPr>
          <a:xfrm>
            <a:off x="-372154" y="-136525"/>
            <a:ext cx="5779911" cy="6858000"/>
          </a:xfrm>
          <a:prstGeom prst="rect">
            <a:avLst/>
          </a:prstGeom>
          <a:gradFill>
            <a:gsLst>
              <a:gs pos="0">
                <a:schemeClr val="accent2"/>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a:ea typeface="Open Sans"/>
              <a:cs typeface="Open Sans"/>
              <a:sym typeface="Open Sans"/>
            </a:endParaRPr>
          </a:p>
        </p:txBody>
      </p:sp>
      <p:sp>
        <p:nvSpPr>
          <p:cNvPr id="101" name="Google Shape;101;p1"/>
          <p:cNvSpPr txBox="1">
            <a:spLocks noGrp="1"/>
          </p:cNvSpPr>
          <p:nvPr>
            <p:ph type="title"/>
          </p:nvPr>
        </p:nvSpPr>
        <p:spPr>
          <a:xfrm>
            <a:off x="448222" y="2723539"/>
            <a:ext cx="4765446" cy="38358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959"/>
              <a:buFont typeface="Open Sans"/>
              <a:buNone/>
            </a:pPr>
            <a:r>
              <a:rPr lang="en-US" sz="3959" dirty="0">
                <a:solidFill>
                  <a:schemeClr val="lt1"/>
                </a:solidFill>
              </a:rPr>
              <a:t>Snapshot Serengeti Image Classification</a:t>
            </a:r>
            <a:br>
              <a:rPr lang="en-US" sz="2520" dirty="0">
                <a:solidFill>
                  <a:schemeClr val="lt1"/>
                </a:solidFill>
              </a:rPr>
            </a:br>
            <a:br>
              <a:rPr lang="en-US" sz="2520" dirty="0">
                <a:solidFill>
                  <a:schemeClr val="lt1"/>
                </a:solidFill>
              </a:rPr>
            </a:br>
            <a:br>
              <a:rPr lang="en-US" sz="2520" dirty="0">
                <a:solidFill>
                  <a:schemeClr val="lt1"/>
                </a:solidFill>
              </a:rPr>
            </a:br>
            <a:br>
              <a:rPr lang="en-US" sz="2520" dirty="0">
                <a:solidFill>
                  <a:schemeClr val="lt1"/>
                </a:solidFill>
              </a:rPr>
            </a:br>
            <a:endParaRPr sz="2520" dirty="0">
              <a:solidFill>
                <a:schemeClr val="lt1"/>
              </a:solidFill>
            </a:endParaRPr>
          </a:p>
        </p:txBody>
      </p:sp>
      <p:pic>
        <p:nvPicPr>
          <p:cNvPr id="107" name="Google Shape;107;p1"/>
          <p:cNvPicPr preferRelativeResize="0">
            <a:picLocks noGrp="1"/>
          </p:cNvPicPr>
          <p:nvPr>
            <p:ph type="body" idx="1"/>
          </p:nvPr>
        </p:nvPicPr>
        <p:blipFill rotWithShape="1">
          <a:blip r:embed="rId3">
            <a:alphaModFix/>
          </a:blip>
          <a:srcRect/>
          <a:stretch/>
        </p:blipFill>
        <p:spPr>
          <a:xfrm>
            <a:off x="5779911" y="470920"/>
            <a:ext cx="3558072" cy="2668554"/>
          </a:xfrm>
          <a:prstGeom prst="rect">
            <a:avLst/>
          </a:prstGeom>
          <a:noFill/>
          <a:ln>
            <a:noFill/>
          </a:ln>
        </p:spPr>
      </p:pic>
      <p:sp>
        <p:nvSpPr>
          <p:cNvPr id="110" name="Google Shape;110;p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02" name="Google Shape;102;p1"/>
          <p:cNvSpPr/>
          <p:nvPr/>
        </p:nvSpPr>
        <p:spPr>
          <a:xfrm>
            <a:off x="633061" y="554152"/>
            <a:ext cx="171515" cy="171515"/>
          </a:xfrm>
          <a:custGeom>
            <a:avLst/>
            <a:gdLst/>
            <a:ahLst/>
            <a:cxnLst/>
            <a:rect l="l" t="t" r="r" b="b"/>
            <a:pathLst>
              <a:path w="171515" h="171515" extrusionOk="0">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3" name="Google Shape;103;p1"/>
          <p:cNvSpPr/>
          <p:nvPr/>
        </p:nvSpPr>
        <p:spPr>
          <a:xfrm>
            <a:off x="1075643" y="837005"/>
            <a:ext cx="112426" cy="112426"/>
          </a:xfrm>
          <a:custGeom>
            <a:avLst/>
            <a:gdLst/>
            <a:ahLst/>
            <a:cxnLst/>
            <a:rect l="l" t="t" r="r" b="b"/>
            <a:pathLst>
              <a:path w="112426" h="112426" extrusionOk="0">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sp>
        <p:nvSpPr>
          <p:cNvPr id="104" name="Google Shape;104;p1"/>
          <p:cNvSpPr/>
          <p:nvPr/>
        </p:nvSpPr>
        <p:spPr>
          <a:xfrm>
            <a:off x="613892" y="1472473"/>
            <a:ext cx="157545" cy="157545"/>
          </a:xfrm>
          <a:custGeom>
            <a:avLst/>
            <a:gdLst/>
            <a:ahLst/>
            <a:cxnLst/>
            <a:rect l="l" t="t" r="r" b="b"/>
            <a:pathLst>
              <a:path w="157545" h="157545" extrusionOk="0">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Open Sans"/>
              <a:ea typeface="Open Sans"/>
              <a:cs typeface="Open Sans"/>
              <a:sym typeface="Open Sans"/>
            </a:endParaRPr>
          </a:p>
        </p:txBody>
      </p:sp>
      <p:cxnSp>
        <p:nvCxnSpPr>
          <p:cNvPr id="105" name="Google Shape;105;p1"/>
          <p:cNvCxnSpPr/>
          <p:nvPr/>
        </p:nvCxnSpPr>
        <p:spPr>
          <a:xfrm>
            <a:off x="11586162" y="3610394"/>
            <a:ext cx="0" cy="3238728"/>
          </a:xfrm>
          <a:prstGeom prst="straightConnector1">
            <a:avLst/>
          </a:prstGeom>
          <a:noFill/>
          <a:ln w="25400" cap="sq" cmpd="sng">
            <a:solidFill>
              <a:schemeClr val="accent2"/>
            </a:solidFill>
            <a:prstDash val="solid"/>
            <a:bevel/>
            <a:headEnd type="none" w="sm" len="sm"/>
            <a:tailEnd type="none" w="sm" len="sm"/>
          </a:ln>
        </p:spPr>
      </p:cxnSp>
      <p:pic>
        <p:nvPicPr>
          <p:cNvPr id="106" name="Google Shape;106;p1" descr="A picture containing grass, outdoor, sky, field&#10;&#10;Description automatically generated"/>
          <p:cNvPicPr preferRelativeResize="0"/>
          <p:nvPr/>
        </p:nvPicPr>
        <p:blipFill rotWithShape="1">
          <a:blip r:embed="rId4">
            <a:alphaModFix/>
          </a:blip>
          <a:srcRect/>
          <a:stretch/>
        </p:blipFill>
        <p:spPr>
          <a:xfrm>
            <a:off x="8495466" y="462042"/>
            <a:ext cx="3546236" cy="2659677"/>
          </a:xfrm>
          <a:prstGeom prst="rect">
            <a:avLst/>
          </a:prstGeom>
          <a:noFill/>
          <a:ln>
            <a:noFill/>
          </a:ln>
        </p:spPr>
      </p:pic>
      <p:pic>
        <p:nvPicPr>
          <p:cNvPr id="108" name="Google Shape;108;p1"/>
          <p:cNvPicPr preferRelativeResize="0"/>
          <p:nvPr/>
        </p:nvPicPr>
        <p:blipFill rotWithShape="1">
          <a:blip r:embed="rId5">
            <a:alphaModFix/>
          </a:blip>
          <a:srcRect/>
          <a:stretch/>
        </p:blipFill>
        <p:spPr>
          <a:xfrm>
            <a:off x="5819505" y="3560260"/>
            <a:ext cx="3166450" cy="2374838"/>
          </a:xfrm>
          <a:prstGeom prst="rect">
            <a:avLst/>
          </a:prstGeom>
          <a:noFill/>
          <a:ln>
            <a:noFill/>
          </a:ln>
        </p:spPr>
      </p:pic>
      <p:pic>
        <p:nvPicPr>
          <p:cNvPr id="109" name="Google Shape;109;p1"/>
          <p:cNvPicPr preferRelativeResize="0"/>
          <p:nvPr/>
        </p:nvPicPr>
        <p:blipFill rotWithShape="1">
          <a:blip r:embed="rId6">
            <a:alphaModFix/>
          </a:blip>
          <a:srcRect/>
          <a:stretch/>
        </p:blipFill>
        <p:spPr>
          <a:xfrm>
            <a:off x="8875252" y="3610393"/>
            <a:ext cx="3166450" cy="2230933"/>
          </a:xfrm>
          <a:prstGeom prst="rect">
            <a:avLst/>
          </a:prstGeom>
          <a:noFill/>
          <a:ln>
            <a:noFill/>
          </a:ln>
        </p:spPr>
      </p:pic>
      <p:pic>
        <p:nvPicPr>
          <p:cNvPr id="111" name="Google Shape;111;p1"/>
          <p:cNvPicPr preferRelativeResize="0"/>
          <p:nvPr/>
        </p:nvPicPr>
        <p:blipFill rotWithShape="1">
          <a:blip r:embed="rId7">
            <a:alphaModFix amt="54000"/>
          </a:blip>
          <a:srcRect t="40561" r="52593" b="28203"/>
          <a:stretch/>
        </p:blipFill>
        <p:spPr>
          <a:xfrm>
            <a:off x="-4183" y="0"/>
            <a:ext cx="5779891" cy="25420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Image Distribution</a:t>
            </a:r>
            <a:endParaRPr/>
          </a:p>
        </p:txBody>
      </p:sp>
      <p:sp>
        <p:nvSpPr>
          <p:cNvPr id="215" name="Google Shape;215;p12"/>
          <p:cNvSpPr txBox="1">
            <a:spLocks noGrp="1"/>
          </p:cNvSpPr>
          <p:nvPr>
            <p:ph type="body" idx="1"/>
          </p:nvPr>
        </p:nvSpPr>
        <p:spPr>
          <a:xfrm>
            <a:off x="838200" y="15461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80/10/10 Train/Test/Validation</a:t>
            </a:r>
            <a:endParaRPr/>
          </a:p>
          <a:p>
            <a:pPr marL="685800" lvl="1" indent="-228600" algn="l" rtl="0">
              <a:lnSpc>
                <a:spcPct val="90000"/>
              </a:lnSpc>
              <a:spcBef>
                <a:spcPts val="500"/>
              </a:spcBef>
              <a:spcAft>
                <a:spcPts val="0"/>
              </a:spcAft>
              <a:buClr>
                <a:schemeClr val="dk1"/>
              </a:buClr>
              <a:buSzPts val="2400"/>
              <a:buChar char="•"/>
            </a:pPr>
            <a:r>
              <a:rPr lang="en-US"/>
              <a:t>All 5718/717/713</a:t>
            </a:r>
            <a:endParaRPr/>
          </a:p>
          <a:p>
            <a:pPr marL="1143000" lvl="2" indent="-228600" algn="l" rtl="0">
              <a:lnSpc>
                <a:spcPct val="90000"/>
              </a:lnSpc>
              <a:spcBef>
                <a:spcPts val="500"/>
              </a:spcBef>
              <a:spcAft>
                <a:spcPts val="0"/>
              </a:spcAft>
              <a:buClr>
                <a:schemeClr val="dk1"/>
              </a:buClr>
              <a:buSzPts val="2000"/>
              <a:buChar char="•"/>
            </a:pPr>
            <a:r>
              <a:rPr lang="en-US"/>
              <a:t>Cheetah = 800/100/100</a:t>
            </a:r>
            <a:endParaRPr/>
          </a:p>
          <a:p>
            <a:pPr marL="1143000" lvl="2" indent="-228600" algn="l" rtl="0">
              <a:lnSpc>
                <a:spcPct val="90000"/>
              </a:lnSpc>
              <a:spcBef>
                <a:spcPts val="500"/>
              </a:spcBef>
              <a:spcAft>
                <a:spcPts val="0"/>
              </a:spcAft>
              <a:buClr>
                <a:schemeClr val="dk1"/>
              </a:buClr>
              <a:buSzPts val="2000"/>
              <a:buChar char="•"/>
            </a:pPr>
            <a:r>
              <a:rPr lang="en-US"/>
              <a:t>Elephant ≈ 1360/171/169</a:t>
            </a:r>
            <a:endParaRPr/>
          </a:p>
          <a:p>
            <a:pPr marL="1143000" lvl="2" indent="-228600" algn="l" rtl="0">
              <a:lnSpc>
                <a:spcPct val="90000"/>
              </a:lnSpc>
              <a:spcBef>
                <a:spcPts val="500"/>
              </a:spcBef>
              <a:spcAft>
                <a:spcPts val="0"/>
              </a:spcAft>
              <a:buClr>
                <a:schemeClr val="dk1"/>
              </a:buClr>
              <a:buSzPts val="2000"/>
              <a:buChar char="•"/>
            </a:pPr>
            <a:r>
              <a:rPr lang="en-US"/>
              <a:t>Impala ≈ 1388/174/173</a:t>
            </a:r>
            <a:endParaRPr/>
          </a:p>
          <a:p>
            <a:pPr marL="1143000" lvl="2" indent="-228600" algn="l" rtl="0">
              <a:lnSpc>
                <a:spcPct val="90000"/>
              </a:lnSpc>
              <a:spcBef>
                <a:spcPts val="500"/>
              </a:spcBef>
              <a:spcAft>
                <a:spcPts val="0"/>
              </a:spcAft>
              <a:buClr>
                <a:schemeClr val="dk1"/>
              </a:buClr>
              <a:buSzPts val="2000"/>
              <a:buChar char="•"/>
            </a:pPr>
            <a:r>
              <a:rPr lang="en-US"/>
              <a:t>Lion = 800/100/100</a:t>
            </a:r>
            <a:endParaRPr/>
          </a:p>
          <a:p>
            <a:pPr marL="1143000" lvl="2" indent="-228600" algn="l" rtl="0">
              <a:lnSpc>
                <a:spcPct val="90000"/>
              </a:lnSpc>
              <a:spcBef>
                <a:spcPts val="500"/>
              </a:spcBef>
              <a:spcAft>
                <a:spcPts val="0"/>
              </a:spcAft>
              <a:buClr>
                <a:schemeClr val="dk1"/>
              </a:buClr>
              <a:buSzPts val="2000"/>
              <a:buChar char="•"/>
            </a:pPr>
            <a:r>
              <a:rPr lang="en-US"/>
              <a:t>Zebra ≈1372/172/171</a:t>
            </a:r>
            <a:endParaRPr/>
          </a:p>
        </p:txBody>
      </p:sp>
      <p:sp>
        <p:nvSpPr>
          <p:cNvPr id="216" name="Google Shape;216;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Data Generation</a:t>
            </a:r>
            <a:endParaRPr/>
          </a:p>
        </p:txBody>
      </p:sp>
      <p:sp>
        <p:nvSpPr>
          <p:cNvPr id="229" name="Google Shape;229;p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230" name="Google Shape;230;p14"/>
          <p:cNvPicPr preferRelativeResize="0"/>
          <p:nvPr/>
        </p:nvPicPr>
        <p:blipFill>
          <a:blip r:embed="rId3">
            <a:alphaModFix/>
          </a:blip>
          <a:stretch>
            <a:fillRect/>
          </a:stretch>
        </p:blipFill>
        <p:spPr>
          <a:xfrm>
            <a:off x="976821" y="1384975"/>
            <a:ext cx="7227724" cy="1498175"/>
          </a:xfrm>
          <a:prstGeom prst="rect">
            <a:avLst/>
          </a:prstGeom>
          <a:noFill/>
          <a:ln>
            <a:noFill/>
          </a:ln>
        </p:spPr>
      </p:pic>
      <p:pic>
        <p:nvPicPr>
          <p:cNvPr id="231" name="Google Shape;231;p14"/>
          <p:cNvPicPr preferRelativeResize="0"/>
          <p:nvPr/>
        </p:nvPicPr>
        <p:blipFill>
          <a:blip r:embed="rId4">
            <a:alphaModFix/>
          </a:blip>
          <a:stretch>
            <a:fillRect/>
          </a:stretch>
        </p:blipFill>
        <p:spPr>
          <a:xfrm>
            <a:off x="1032425" y="2992025"/>
            <a:ext cx="6825926" cy="3688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Image Processing</a:t>
            </a:r>
            <a:endParaRPr/>
          </a:p>
        </p:txBody>
      </p:sp>
      <p:sp>
        <p:nvSpPr>
          <p:cNvPr id="205" name="Google Shape;205;p11"/>
          <p:cNvSpPr txBox="1">
            <a:spLocks noGrp="1"/>
          </p:cNvSpPr>
          <p:nvPr>
            <p:ph type="body" idx="1"/>
          </p:nvPr>
        </p:nvSpPr>
        <p:spPr>
          <a:xfrm>
            <a:off x="838200" y="1474237"/>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Removed footer</a:t>
            </a:r>
            <a:endParaRPr/>
          </a:p>
          <a:p>
            <a:pPr marL="685800" lvl="1" indent="-228600" algn="l" rtl="0">
              <a:lnSpc>
                <a:spcPct val="90000"/>
              </a:lnSpc>
              <a:spcBef>
                <a:spcPts val="500"/>
              </a:spcBef>
              <a:spcAft>
                <a:spcPts val="0"/>
              </a:spcAft>
              <a:buClr>
                <a:schemeClr val="dk1"/>
              </a:buClr>
              <a:buSzPts val="2400"/>
              <a:buChar char="•"/>
            </a:pPr>
            <a:r>
              <a:rPr lang="en-US"/>
              <a:t>Prevented training on timestamp or camera type</a:t>
            </a:r>
            <a:endParaRPr/>
          </a:p>
          <a:p>
            <a:pPr marL="228600" lvl="0" indent="-228600" algn="l" rtl="0">
              <a:lnSpc>
                <a:spcPct val="90000"/>
              </a:lnSpc>
              <a:spcBef>
                <a:spcPts val="1000"/>
              </a:spcBef>
              <a:spcAft>
                <a:spcPts val="0"/>
              </a:spcAft>
              <a:buClr>
                <a:schemeClr val="dk1"/>
              </a:buClr>
              <a:buSzPts val="2800"/>
              <a:buChar char="•"/>
            </a:pPr>
            <a:r>
              <a:rPr lang="en-US"/>
              <a:t>Resized/compressed 361 X 512 (scaled down)</a:t>
            </a:r>
            <a:endParaRPr/>
          </a:p>
          <a:p>
            <a:pPr marL="685800" lvl="1" indent="-228600" algn="l" rtl="0">
              <a:lnSpc>
                <a:spcPct val="90000"/>
              </a:lnSpc>
              <a:spcBef>
                <a:spcPts val="500"/>
              </a:spcBef>
              <a:spcAft>
                <a:spcPts val="0"/>
              </a:spcAft>
              <a:buClr>
                <a:schemeClr val="dk1"/>
              </a:buClr>
              <a:buSzPts val="2400"/>
              <a:buChar char="•"/>
            </a:pPr>
            <a:r>
              <a:rPr lang="en-US"/>
              <a:t>Allowed to have larger batch size and less memory and disk overhead</a:t>
            </a:r>
            <a:endParaRPr/>
          </a:p>
          <a:p>
            <a:pPr marL="685800" lvl="1" indent="-190500" algn="l" rtl="0">
              <a:lnSpc>
                <a:spcPct val="90000"/>
              </a:lnSpc>
              <a:spcBef>
                <a:spcPts val="500"/>
              </a:spcBef>
              <a:spcAft>
                <a:spcPts val="0"/>
              </a:spcAft>
              <a:buSzPts val="1800"/>
              <a:buChar char="•"/>
            </a:pPr>
            <a:r>
              <a:rPr lang="en-US"/>
              <a:t>Memory exhaustion even on small batch sizes</a:t>
            </a:r>
            <a:endParaRPr/>
          </a:p>
        </p:txBody>
      </p:sp>
      <p:sp>
        <p:nvSpPr>
          <p:cNvPr id="208" name="Google Shape;208;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06" name="Google Shape;206;p11"/>
          <p:cNvPicPr preferRelativeResize="0"/>
          <p:nvPr/>
        </p:nvPicPr>
        <p:blipFill rotWithShape="1">
          <a:blip r:embed="rId3">
            <a:alphaModFix/>
          </a:blip>
          <a:srcRect/>
          <a:stretch/>
        </p:blipFill>
        <p:spPr>
          <a:xfrm>
            <a:off x="3515000" y="4069325"/>
            <a:ext cx="3636627" cy="2727475"/>
          </a:xfrm>
          <a:prstGeom prst="rect">
            <a:avLst/>
          </a:prstGeom>
          <a:noFill/>
          <a:ln>
            <a:noFill/>
          </a:ln>
        </p:spPr>
      </p:pic>
      <p:sp>
        <p:nvSpPr>
          <p:cNvPr id="207" name="Google Shape;207;p11"/>
          <p:cNvSpPr/>
          <p:nvPr/>
        </p:nvSpPr>
        <p:spPr>
          <a:xfrm>
            <a:off x="7464490" y="4907902"/>
            <a:ext cx="719954" cy="475861"/>
          </a:xfrm>
          <a:prstGeom prst="rightArrow">
            <a:avLst>
              <a:gd name="adj1" fmla="val 50000"/>
              <a:gd name="adj2" fmla="val 50000"/>
            </a:avLst>
          </a:prstGeom>
          <a:solidFill>
            <a:schemeClr val="accent1"/>
          </a:solidFill>
          <a:ln w="12700" cap="flat" cmpd="sng">
            <a:solidFill>
              <a:srgbClr val="3D73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209" name="Google Shape;209;p11"/>
          <p:cNvPicPr preferRelativeResize="0"/>
          <p:nvPr/>
        </p:nvPicPr>
        <p:blipFill>
          <a:blip r:embed="rId4">
            <a:alphaModFix/>
          </a:blip>
          <a:stretch>
            <a:fillRect/>
          </a:stretch>
        </p:blipFill>
        <p:spPr>
          <a:xfrm>
            <a:off x="8351375" y="3944971"/>
            <a:ext cx="3261650" cy="229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92FF-F383-4B6B-A11A-C5D967F257B7}"/>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957B0FFA-A2FB-4A9E-A59C-41ED4C77CFC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3839E2FE-D995-4EA0-936D-7621063371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6" name="Picture 5">
            <a:extLst>
              <a:ext uri="{FF2B5EF4-FFF2-40B4-BE49-F238E27FC236}">
                <a16:creationId xmlns:a16="http://schemas.microsoft.com/office/drawing/2014/main" id="{B12DCEB2-1C95-4A58-A4C9-E81CBAFDE75D}"/>
              </a:ext>
            </a:extLst>
          </p:cNvPr>
          <p:cNvPicPr>
            <a:picLocks noChangeAspect="1"/>
          </p:cNvPicPr>
          <p:nvPr/>
        </p:nvPicPr>
        <p:blipFill>
          <a:blip r:embed="rId2"/>
          <a:stretch>
            <a:fillRect/>
          </a:stretch>
        </p:blipFill>
        <p:spPr>
          <a:xfrm>
            <a:off x="61912" y="319087"/>
            <a:ext cx="12068175" cy="6219825"/>
          </a:xfrm>
          <a:prstGeom prst="rect">
            <a:avLst/>
          </a:prstGeom>
        </p:spPr>
      </p:pic>
    </p:spTree>
    <p:extLst>
      <p:ext uri="{BB962C8B-B14F-4D97-AF65-F5344CB8AC3E}">
        <p14:creationId xmlns:p14="http://schemas.microsoft.com/office/powerpoint/2010/main" val="2698332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B2F4A4-9322-42C6-B5DC-12271CE34AE9}"/>
              </a:ext>
            </a:extLst>
          </p:cNvPr>
          <p:cNvPicPr>
            <a:picLocks noChangeAspect="1"/>
          </p:cNvPicPr>
          <p:nvPr/>
        </p:nvPicPr>
        <p:blipFill>
          <a:blip r:embed="rId2"/>
          <a:stretch>
            <a:fillRect/>
          </a:stretch>
        </p:blipFill>
        <p:spPr>
          <a:xfrm>
            <a:off x="371475" y="481012"/>
            <a:ext cx="11449050" cy="5895975"/>
          </a:xfrm>
          <a:prstGeom prst="rect">
            <a:avLst/>
          </a:prstGeom>
        </p:spPr>
      </p:pic>
      <p:sp>
        <p:nvSpPr>
          <p:cNvPr id="4" name="Slide Number Placeholder 3">
            <a:extLst>
              <a:ext uri="{FF2B5EF4-FFF2-40B4-BE49-F238E27FC236}">
                <a16:creationId xmlns:a16="http://schemas.microsoft.com/office/drawing/2014/main" id="{11BEB78A-ADA3-462B-998E-8DCA1CFF9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326948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CAEC93-31C4-4FB9-9B9A-2B41F6B84D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id="{9194F681-F5DF-40F7-9FB0-93EDFF764DFD}"/>
              </a:ext>
            </a:extLst>
          </p:cNvPr>
          <p:cNvPicPr>
            <a:picLocks noChangeAspect="1"/>
          </p:cNvPicPr>
          <p:nvPr/>
        </p:nvPicPr>
        <p:blipFill>
          <a:blip r:embed="rId2"/>
          <a:stretch>
            <a:fillRect/>
          </a:stretch>
        </p:blipFill>
        <p:spPr>
          <a:xfrm>
            <a:off x="195262" y="142875"/>
            <a:ext cx="11801475" cy="6572250"/>
          </a:xfrm>
          <a:prstGeom prst="rect">
            <a:avLst/>
          </a:prstGeom>
        </p:spPr>
      </p:pic>
    </p:spTree>
    <p:extLst>
      <p:ext uri="{BB962C8B-B14F-4D97-AF65-F5344CB8AC3E}">
        <p14:creationId xmlns:p14="http://schemas.microsoft.com/office/powerpoint/2010/main" val="3841831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D267-6629-4B30-8D24-11B7DB061D7C}"/>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5C07777-A237-48FA-85EA-DECFCD84DF7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35465D0-DA55-4C3B-91E9-075E46A2F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984059B3-401C-44E5-8B47-1C63FA39B298}"/>
              </a:ext>
            </a:extLst>
          </p:cNvPr>
          <p:cNvPicPr>
            <a:picLocks noChangeAspect="1"/>
          </p:cNvPicPr>
          <p:nvPr/>
        </p:nvPicPr>
        <p:blipFill>
          <a:blip r:embed="rId2"/>
          <a:stretch>
            <a:fillRect/>
          </a:stretch>
        </p:blipFill>
        <p:spPr>
          <a:xfrm>
            <a:off x="28575" y="700087"/>
            <a:ext cx="12134850" cy="5457825"/>
          </a:xfrm>
          <a:prstGeom prst="rect">
            <a:avLst/>
          </a:prstGeom>
        </p:spPr>
      </p:pic>
    </p:spTree>
    <p:extLst>
      <p:ext uri="{BB962C8B-B14F-4D97-AF65-F5344CB8AC3E}">
        <p14:creationId xmlns:p14="http://schemas.microsoft.com/office/powerpoint/2010/main" val="3875855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4677C7-A6D1-45F2-9B64-F9ED1EBB29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7C23D137-FEA9-448F-97B4-93D0F08B907E}"/>
              </a:ext>
            </a:extLst>
          </p:cNvPr>
          <p:cNvPicPr>
            <a:picLocks noChangeAspect="1"/>
          </p:cNvPicPr>
          <p:nvPr/>
        </p:nvPicPr>
        <p:blipFill>
          <a:blip r:embed="rId2"/>
          <a:stretch>
            <a:fillRect/>
          </a:stretch>
        </p:blipFill>
        <p:spPr>
          <a:xfrm>
            <a:off x="242887" y="755650"/>
            <a:ext cx="11706225" cy="5600700"/>
          </a:xfrm>
          <a:prstGeom prst="rect">
            <a:avLst/>
          </a:prstGeom>
        </p:spPr>
      </p:pic>
    </p:spTree>
    <p:extLst>
      <p:ext uri="{BB962C8B-B14F-4D97-AF65-F5344CB8AC3E}">
        <p14:creationId xmlns:p14="http://schemas.microsoft.com/office/powerpoint/2010/main" val="899124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BEE1-2311-4911-9FE0-62B07B287DA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7DB248E-32A1-4F25-8A0C-6FA70442917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57F452C-E39F-4497-A3ED-6EFDACD24E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FD4ADFA9-01D1-4FE7-A614-95D1021F5BBF}"/>
              </a:ext>
            </a:extLst>
          </p:cNvPr>
          <p:cNvPicPr>
            <a:picLocks noChangeAspect="1"/>
          </p:cNvPicPr>
          <p:nvPr/>
        </p:nvPicPr>
        <p:blipFill>
          <a:blip r:embed="rId2"/>
          <a:stretch>
            <a:fillRect/>
          </a:stretch>
        </p:blipFill>
        <p:spPr>
          <a:xfrm>
            <a:off x="641985" y="404813"/>
            <a:ext cx="11296650" cy="6210300"/>
          </a:xfrm>
          <a:prstGeom prst="rect">
            <a:avLst/>
          </a:prstGeom>
        </p:spPr>
      </p:pic>
    </p:spTree>
    <p:extLst>
      <p:ext uri="{BB962C8B-B14F-4D97-AF65-F5344CB8AC3E}">
        <p14:creationId xmlns:p14="http://schemas.microsoft.com/office/powerpoint/2010/main" val="1985703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Two Models</a:t>
            </a:r>
            <a:endParaRPr dirty="0"/>
          </a:p>
        </p:txBody>
      </p:sp>
      <p:sp>
        <p:nvSpPr>
          <p:cNvPr id="237" name="Google Shape;237;p15"/>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Scratch CNN</a:t>
            </a:r>
          </a:p>
          <a:p>
            <a:pPr marL="228600" lvl="0" indent="-228600" algn="l" rtl="0">
              <a:lnSpc>
                <a:spcPct val="90000"/>
              </a:lnSpc>
              <a:spcBef>
                <a:spcPts val="0"/>
              </a:spcBef>
              <a:spcAft>
                <a:spcPts val="0"/>
              </a:spcAft>
              <a:buClr>
                <a:schemeClr val="dk1"/>
              </a:buClr>
              <a:buSzPts val="2800"/>
              <a:buChar char="•"/>
            </a:pPr>
            <a:r>
              <a:rPr lang="en-US" dirty="0"/>
              <a:t>VGG16</a:t>
            </a:r>
            <a:endParaRPr dirty="0"/>
          </a:p>
          <a:p>
            <a:pPr marL="228600" lvl="0" indent="-228600" algn="l" rtl="0">
              <a:lnSpc>
                <a:spcPct val="90000"/>
              </a:lnSpc>
              <a:spcBef>
                <a:spcPts val="1000"/>
              </a:spcBef>
              <a:spcAft>
                <a:spcPts val="0"/>
              </a:spcAft>
              <a:buClr>
                <a:schemeClr val="dk1"/>
              </a:buClr>
              <a:buSzPts val="2800"/>
              <a:buChar char="•"/>
            </a:pPr>
            <a:r>
              <a:rPr lang="en-US" dirty="0"/>
              <a:t>ResNet50</a:t>
            </a:r>
            <a:endParaRPr dirty="0"/>
          </a:p>
        </p:txBody>
      </p:sp>
      <p:sp>
        <p:nvSpPr>
          <p:cNvPr id="238" name="Google Shape;238;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Project Motivation</a:t>
            </a:r>
            <a:endParaRPr/>
          </a:p>
        </p:txBody>
      </p:sp>
      <p:sp>
        <p:nvSpPr>
          <p:cNvPr id="117" name="Google Shape;117;p2"/>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Create a </a:t>
            </a:r>
            <a:r>
              <a:rPr lang="en-US" b="0" i="0">
                <a:solidFill>
                  <a:srgbClr val="222222"/>
                </a:solidFill>
                <a:latin typeface="Arial"/>
                <a:ea typeface="Arial"/>
                <a:cs typeface="Arial"/>
                <a:sym typeface="Arial"/>
              </a:rPr>
              <a:t>Convolutional neural network (CCN) capable of identifying animals caught in photos captured from camera traps</a:t>
            </a:r>
            <a:endParaRPr/>
          </a:p>
          <a:p>
            <a:pPr marL="685800" lvl="1" indent="-228600" algn="l" rtl="0">
              <a:lnSpc>
                <a:spcPct val="90000"/>
              </a:lnSpc>
              <a:spcBef>
                <a:spcPts val="500"/>
              </a:spcBef>
              <a:spcAft>
                <a:spcPts val="0"/>
              </a:spcAft>
              <a:buClr>
                <a:srgbClr val="222222"/>
              </a:buClr>
              <a:buSzPts val="2400"/>
              <a:buChar char="•"/>
            </a:pPr>
            <a:r>
              <a:rPr lang="en-US">
                <a:solidFill>
                  <a:srgbClr val="222222"/>
                </a:solidFill>
                <a:latin typeface="Arial"/>
                <a:ea typeface="Arial"/>
                <a:cs typeface="Arial"/>
                <a:sym typeface="Arial"/>
              </a:rPr>
              <a:t>Inspired by Microsoft Snow Leopard project</a:t>
            </a:r>
            <a:endParaRPr b="0" i="0">
              <a:solidFill>
                <a:srgbClr val="222222"/>
              </a:solidFill>
              <a:latin typeface="Arial"/>
              <a:ea typeface="Arial"/>
              <a:cs typeface="Arial"/>
              <a:sym typeface="Arial"/>
            </a:endParaRPr>
          </a:p>
          <a:p>
            <a:pPr marL="228600" lvl="0" indent="-228600" algn="l" rtl="0">
              <a:lnSpc>
                <a:spcPct val="90000"/>
              </a:lnSpc>
              <a:spcBef>
                <a:spcPts val="1000"/>
              </a:spcBef>
              <a:spcAft>
                <a:spcPts val="0"/>
              </a:spcAft>
              <a:buClr>
                <a:srgbClr val="202124"/>
              </a:buClr>
              <a:buSzPts val="2800"/>
              <a:buChar char="•"/>
            </a:pPr>
            <a:r>
              <a:rPr lang="en-US">
                <a:solidFill>
                  <a:srgbClr val="202124"/>
                </a:solidFill>
                <a:latin typeface="Roboto"/>
                <a:ea typeface="Roboto"/>
                <a:cs typeface="Roboto"/>
                <a:sym typeface="Roboto"/>
              </a:rPr>
              <a:t>Compare a scratch CNN to ones developed using transfer learning</a:t>
            </a:r>
            <a:endParaRPr/>
          </a:p>
          <a:p>
            <a:pPr marL="228600" lvl="0" indent="-228600" algn="l" rtl="0">
              <a:lnSpc>
                <a:spcPct val="90000"/>
              </a:lnSpc>
              <a:spcBef>
                <a:spcPts val="1000"/>
              </a:spcBef>
              <a:spcAft>
                <a:spcPts val="0"/>
              </a:spcAft>
              <a:buClr>
                <a:srgbClr val="202124"/>
              </a:buClr>
              <a:buSzPts val="2800"/>
              <a:buChar char="•"/>
            </a:pPr>
            <a:r>
              <a:rPr lang="en-US" b="0" i="0">
                <a:solidFill>
                  <a:srgbClr val="202124"/>
                </a:solidFill>
                <a:latin typeface="Roboto"/>
                <a:ea typeface="Roboto"/>
                <a:cs typeface="Roboto"/>
                <a:sym typeface="Roboto"/>
              </a:rPr>
              <a:t>Have fun and learn something new.</a:t>
            </a:r>
            <a:br>
              <a:rPr lang="en-US" b="0" i="0">
                <a:solidFill>
                  <a:srgbClr val="202124"/>
                </a:solidFill>
                <a:latin typeface="Roboto"/>
                <a:ea typeface="Roboto"/>
                <a:cs typeface="Roboto"/>
                <a:sym typeface="Roboto"/>
              </a:rPr>
            </a:br>
            <a:endParaRPr/>
          </a:p>
        </p:txBody>
      </p:sp>
      <p:sp>
        <p:nvSpPr>
          <p:cNvPr id="118" name="Google Shape;118;p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B8DE-944D-46D3-AEA9-EEE4DDC5CDB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B716EA7-2259-4C72-A92B-E93C4D1DF29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CA3BBAB-062F-4551-9235-697821319B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Picture 5">
            <a:extLst>
              <a:ext uri="{FF2B5EF4-FFF2-40B4-BE49-F238E27FC236}">
                <a16:creationId xmlns:a16="http://schemas.microsoft.com/office/drawing/2014/main" id="{AE648A99-04E5-4B90-B264-CF5918AD1D8C}"/>
              </a:ext>
            </a:extLst>
          </p:cNvPr>
          <p:cNvPicPr>
            <a:picLocks noChangeAspect="1"/>
          </p:cNvPicPr>
          <p:nvPr/>
        </p:nvPicPr>
        <p:blipFill>
          <a:blip r:embed="rId2"/>
          <a:stretch>
            <a:fillRect/>
          </a:stretch>
        </p:blipFill>
        <p:spPr>
          <a:xfrm>
            <a:off x="400050" y="200025"/>
            <a:ext cx="10267950" cy="6619875"/>
          </a:xfrm>
          <a:prstGeom prst="rect">
            <a:avLst/>
          </a:prstGeom>
        </p:spPr>
      </p:pic>
    </p:spTree>
    <p:extLst>
      <p:ext uri="{BB962C8B-B14F-4D97-AF65-F5344CB8AC3E}">
        <p14:creationId xmlns:p14="http://schemas.microsoft.com/office/powerpoint/2010/main" val="4225982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3A71-FE0F-4764-B7F1-365AE94F60F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B5B93F4-FA5B-444F-93D3-4F7CE560E96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4E69BA6-E663-4AD7-B435-DF0B78C370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85ACFA4E-FC24-4956-9172-077C38FF555C}"/>
              </a:ext>
            </a:extLst>
          </p:cNvPr>
          <p:cNvPicPr>
            <a:picLocks noChangeAspect="1"/>
          </p:cNvPicPr>
          <p:nvPr/>
        </p:nvPicPr>
        <p:blipFill>
          <a:blip r:embed="rId2"/>
          <a:stretch>
            <a:fillRect/>
          </a:stretch>
        </p:blipFill>
        <p:spPr>
          <a:xfrm>
            <a:off x="239077" y="1019175"/>
            <a:ext cx="10525125" cy="5838825"/>
          </a:xfrm>
          <a:prstGeom prst="rect">
            <a:avLst/>
          </a:prstGeom>
        </p:spPr>
      </p:pic>
    </p:spTree>
    <p:extLst>
      <p:ext uri="{BB962C8B-B14F-4D97-AF65-F5344CB8AC3E}">
        <p14:creationId xmlns:p14="http://schemas.microsoft.com/office/powerpoint/2010/main" val="339715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VGG16: Building the Model</a:t>
            </a:r>
            <a:endParaRPr/>
          </a:p>
        </p:txBody>
      </p:sp>
      <p:sp>
        <p:nvSpPr>
          <p:cNvPr id="265" name="Google Shape;265;p1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66" name="Google Shape;266;p16"/>
          <p:cNvPicPr preferRelativeResize="0"/>
          <p:nvPr/>
        </p:nvPicPr>
        <p:blipFill rotWithShape="1">
          <a:blip r:embed="rId3">
            <a:alphaModFix/>
          </a:blip>
          <a:srcRect/>
          <a:stretch/>
        </p:blipFill>
        <p:spPr>
          <a:xfrm>
            <a:off x="8315151" y="1769250"/>
            <a:ext cx="3617275" cy="2817300"/>
          </a:xfrm>
          <a:prstGeom prst="rect">
            <a:avLst/>
          </a:prstGeom>
          <a:noFill/>
          <a:ln>
            <a:noFill/>
          </a:ln>
        </p:spPr>
      </p:pic>
      <p:sp>
        <p:nvSpPr>
          <p:cNvPr id="267" name="Google Shape;267;p16"/>
          <p:cNvSpPr/>
          <p:nvPr/>
        </p:nvSpPr>
        <p:spPr>
          <a:xfrm>
            <a:off x="1244725" y="4695300"/>
            <a:ext cx="9824100" cy="19098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input shape is a tensor (width, height, color channels)</a:t>
            </a:r>
            <a:endParaRPr/>
          </a:p>
          <a:p>
            <a:pPr marL="0" lvl="0" indent="0" algn="l" rtl="0">
              <a:spcBef>
                <a:spcPts val="0"/>
              </a:spcBef>
              <a:spcAft>
                <a:spcPts val="0"/>
              </a:spcAft>
              <a:buNone/>
            </a:pPr>
            <a:r>
              <a:rPr lang="en-US"/>
              <a:t>base_model is all the layers minus the classification layer</a:t>
            </a:r>
            <a:endParaRPr/>
          </a:p>
          <a:p>
            <a:pPr marL="0" lvl="0" indent="0" algn="l" rtl="0">
              <a:spcBef>
                <a:spcPts val="0"/>
              </a:spcBef>
              <a:spcAft>
                <a:spcPts val="0"/>
              </a:spcAft>
              <a:buNone/>
            </a:pPr>
            <a:r>
              <a:rPr lang="en-US"/>
              <a:t>Making the neural network 3 layers deep (more layers means increased changes of vanishing gradient descent problem)</a:t>
            </a:r>
            <a:endParaRPr/>
          </a:p>
          <a:p>
            <a:pPr marL="0" lvl="0" indent="0" algn="l" rtl="0">
              <a:spcBef>
                <a:spcPts val="0"/>
              </a:spcBef>
              <a:spcAft>
                <a:spcPts val="0"/>
              </a:spcAft>
              <a:buNone/>
            </a:pPr>
            <a:r>
              <a:rPr lang="en-US"/>
              <a:t>freezing all the layers of the base model in order to use it as a fixed feature extractor</a:t>
            </a:r>
            <a:endParaRPr/>
          </a:p>
          <a:p>
            <a:pPr marL="0" lvl="0" indent="0" algn="l" rtl="0">
              <a:spcBef>
                <a:spcPts val="0"/>
              </a:spcBef>
              <a:spcAft>
                <a:spcPts val="0"/>
              </a:spcAft>
              <a:buNone/>
            </a:pPr>
            <a:r>
              <a:rPr lang="en-US"/>
              <a:t>Using a bottleneck design for effective learning</a:t>
            </a:r>
            <a:endParaRPr/>
          </a:p>
          <a:p>
            <a:pPr marL="0" lvl="0" indent="0" algn="l" rtl="0">
              <a:spcBef>
                <a:spcPts val="0"/>
              </a:spcBef>
              <a:spcAft>
                <a:spcPts val="0"/>
              </a:spcAft>
              <a:buNone/>
            </a:pPr>
            <a:r>
              <a:rPr lang="en-US">
                <a:solidFill>
                  <a:schemeClr val="dk1"/>
                </a:solidFill>
              </a:rPr>
              <a:t>Using  dropout in order to have regularization to overfit the model</a:t>
            </a:r>
            <a:endParaRPr>
              <a:solidFill>
                <a:schemeClr val="dk1"/>
              </a:solidFill>
            </a:endParaRPr>
          </a:p>
          <a:p>
            <a:pPr marL="0" lvl="0" indent="0" algn="l" rtl="0">
              <a:spcBef>
                <a:spcPts val="0"/>
              </a:spcBef>
              <a:spcAft>
                <a:spcPts val="0"/>
              </a:spcAft>
              <a:buNone/>
            </a:pPr>
            <a:endParaRPr/>
          </a:p>
        </p:txBody>
      </p:sp>
      <p:pic>
        <p:nvPicPr>
          <p:cNvPr id="268" name="Google Shape;268;p16"/>
          <p:cNvPicPr preferRelativeResize="0"/>
          <p:nvPr/>
        </p:nvPicPr>
        <p:blipFill>
          <a:blip r:embed="rId4">
            <a:alphaModFix/>
          </a:blip>
          <a:stretch>
            <a:fillRect/>
          </a:stretch>
        </p:blipFill>
        <p:spPr>
          <a:xfrm>
            <a:off x="1180000" y="1874625"/>
            <a:ext cx="4314825" cy="476250"/>
          </a:xfrm>
          <a:prstGeom prst="rect">
            <a:avLst/>
          </a:prstGeom>
          <a:noFill/>
          <a:ln>
            <a:noFill/>
          </a:ln>
        </p:spPr>
      </p:pic>
      <p:pic>
        <p:nvPicPr>
          <p:cNvPr id="269" name="Google Shape;269;p16"/>
          <p:cNvPicPr preferRelativeResize="0"/>
          <p:nvPr/>
        </p:nvPicPr>
        <p:blipFill>
          <a:blip r:embed="rId5">
            <a:alphaModFix/>
          </a:blip>
          <a:stretch>
            <a:fillRect/>
          </a:stretch>
        </p:blipFill>
        <p:spPr>
          <a:xfrm>
            <a:off x="1244725" y="2401350"/>
            <a:ext cx="6834549" cy="2293949"/>
          </a:xfrm>
          <a:prstGeom prst="rect">
            <a:avLst/>
          </a:prstGeom>
          <a:noFill/>
          <a:ln>
            <a:noFill/>
          </a:ln>
        </p:spPr>
      </p:pic>
      <p:pic>
        <p:nvPicPr>
          <p:cNvPr id="270" name="Google Shape;270;p16"/>
          <p:cNvPicPr preferRelativeResize="0"/>
          <p:nvPr/>
        </p:nvPicPr>
        <p:blipFill>
          <a:blip r:embed="rId6">
            <a:alphaModFix/>
          </a:blip>
          <a:stretch>
            <a:fillRect/>
          </a:stretch>
        </p:blipFill>
        <p:spPr>
          <a:xfrm>
            <a:off x="4722875" y="2837575"/>
            <a:ext cx="2965872" cy="737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VGG16: Compilation</a:t>
            </a:r>
            <a:endParaRPr dirty="0"/>
          </a:p>
        </p:txBody>
      </p:sp>
      <p:sp>
        <p:nvSpPr>
          <p:cNvPr id="276" name="Google Shape;276;p1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278" name="Google Shape;278;p17"/>
          <p:cNvPicPr preferRelativeResize="0"/>
          <p:nvPr/>
        </p:nvPicPr>
        <p:blipFill>
          <a:blip r:embed="rId3">
            <a:alphaModFix/>
          </a:blip>
          <a:stretch>
            <a:fillRect/>
          </a:stretch>
        </p:blipFill>
        <p:spPr>
          <a:xfrm>
            <a:off x="1327200" y="1617650"/>
            <a:ext cx="4848225" cy="2124075"/>
          </a:xfrm>
          <a:prstGeom prst="rect">
            <a:avLst/>
          </a:prstGeom>
          <a:noFill/>
          <a:ln>
            <a:noFill/>
          </a:ln>
        </p:spPr>
      </p:pic>
      <p:sp>
        <p:nvSpPr>
          <p:cNvPr id="279" name="Google Shape;279;p17"/>
          <p:cNvSpPr txBox="1"/>
          <p:nvPr/>
        </p:nvSpPr>
        <p:spPr>
          <a:xfrm>
            <a:off x="1494850" y="4031125"/>
            <a:ext cx="42090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Training Time: 26.26 minutes</a:t>
            </a:r>
            <a:endParaRPr>
              <a:latin typeface="Open Sans"/>
              <a:ea typeface="Open Sans"/>
              <a:cs typeface="Open Sans"/>
              <a:sym typeface="Open Sans"/>
            </a:endParaRPr>
          </a:p>
          <a:p>
            <a:pPr marL="0" lvl="0" indent="0" algn="l" rtl="0">
              <a:spcBef>
                <a:spcPts val="0"/>
              </a:spcBef>
              <a:spcAft>
                <a:spcPts val="0"/>
              </a:spcAft>
              <a:buNone/>
            </a:pPr>
            <a:r>
              <a:rPr lang="en-US">
                <a:latin typeface="Open Sans"/>
                <a:ea typeface="Open Sans"/>
                <a:cs typeface="Open Sans"/>
                <a:sym typeface="Open Sans"/>
              </a:rPr>
              <a:t>Training Accuracy: 0.9984</a:t>
            </a:r>
            <a:endParaRPr>
              <a:latin typeface="Open Sans"/>
              <a:ea typeface="Open Sans"/>
              <a:cs typeface="Open Sans"/>
              <a:sym typeface="Open Sans"/>
            </a:endParaRPr>
          </a:p>
        </p:txBody>
      </p:sp>
      <p:sp>
        <p:nvSpPr>
          <p:cNvPr id="280" name="Google Shape;280;p17"/>
          <p:cNvSpPr/>
          <p:nvPr/>
        </p:nvSpPr>
        <p:spPr>
          <a:xfrm>
            <a:off x="1244725" y="4949625"/>
            <a:ext cx="9824100" cy="16557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Using the loss function of categorical_cross entropy due to solving a multi classification problem</a:t>
            </a:r>
            <a:endParaRPr/>
          </a:p>
          <a:p>
            <a:pPr marL="0" lvl="0" indent="0" algn="l" rtl="0">
              <a:spcBef>
                <a:spcPts val="0"/>
              </a:spcBef>
              <a:spcAft>
                <a:spcPts val="0"/>
              </a:spcAft>
              <a:buNone/>
            </a:pPr>
            <a:r>
              <a:rPr lang="en-US"/>
              <a:t>setting the metrics=accuracy in order to maximize the accuracy of the model</a:t>
            </a:r>
            <a:endParaRPr/>
          </a:p>
          <a:p>
            <a:pPr marL="0" lvl="0" indent="0" algn="l" rtl="0">
              <a:spcBef>
                <a:spcPts val="0"/>
              </a:spcBef>
              <a:spcAft>
                <a:spcPts val="0"/>
              </a:spcAft>
              <a:buNone/>
            </a:pPr>
            <a:r>
              <a:rPr lang="en-US"/>
              <a:t>Using adam as the optimizer because its designed specifically for training deep neural networks                                 Training and Testing curves mismatch per epoch is low indicating that the model is not under or overfitting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VGG16: Training</a:t>
            </a:r>
            <a:endParaRPr dirty="0"/>
          </a:p>
        </p:txBody>
      </p:sp>
      <p:sp>
        <p:nvSpPr>
          <p:cNvPr id="276" name="Google Shape;276;p1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277" name="Google Shape;277;p17"/>
          <p:cNvPicPr preferRelativeResize="0"/>
          <p:nvPr/>
        </p:nvPicPr>
        <p:blipFill rotWithShape="1">
          <a:blip r:embed="rId3">
            <a:alphaModFix/>
          </a:blip>
          <a:srcRect/>
          <a:stretch/>
        </p:blipFill>
        <p:spPr>
          <a:xfrm>
            <a:off x="9499625" y="3422491"/>
            <a:ext cx="2692375" cy="3207899"/>
          </a:xfrm>
          <a:prstGeom prst="rect">
            <a:avLst/>
          </a:prstGeom>
          <a:noFill/>
          <a:ln>
            <a:noFill/>
          </a:ln>
        </p:spPr>
      </p:pic>
      <p:sp>
        <p:nvSpPr>
          <p:cNvPr id="279" name="Google Shape;279;p17"/>
          <p:cNvSpPr txBox="1"/>
          <p:nvPr/>
        </p:nvSpPr>
        <p:spPr>
          <a:xfrm>
            <a:off x="7451665" y="882907"/>
            <a:ext cx="2755776"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a:ea typeface="Open Sans"/>
                <a:cs typeface="Open Sans"/>
                <a:sym typeface="Open Sans"/>
              </a:rPr>
              <a:t>Training Time: 26.26 minutes</a:t>
            </a:r>
            <a:endParaRPr dirty="0">
              <a:latin typeface="Open Sans"/>
              <a:ea typeface="Open Sans"/>
              <a:cs typeface="Open Sans"/>
              <a:sym typeface="Open Sans"/>
            </a:endParaRPr>
          </a:p>
          <a:p>
            <a:pPr marL="0" lvl="0" indent="0" algn="l" rtl="0">
              <a:spcBef>
                <a:spcPts val="0"/>
              </a:spcBef>
              <a:spcAft>
                <a:spcPts val="0"/>
              </a:spcAft>
              <a:buNone/>
            </a:pPr>
            <a:r>
              <a:rPr lang="en-US" dirty="0">
                <a:latin typeface="Open Sans"/>
                <a:ea typeface="Open Sans"/>
                <a:cs typeface="Open Sans"/>
                <a:sym typeface="Open Sans"/>
              </a:rPr>
              <a:t>Training Accuracy: 0.9984                                        Validation Accuracy: 0.9537</a:t>
            </a:r>
            <a:endParaRPr dirty="0">
              <a:latin typeface="Open Sans"/>
              <a:ea typeface="Open Sans"/>
              <a:cs typeface="Open Sans"/>
              <a:sym typeface="Open Sans"/>
            </a:endParaRPr>
          </a:p>
        </p:txBody>
      </p:sp>
      <p:sp>
        <p:nvSpPr>
          <p:cNvPr id="280" name="Google Shape;280;p17"/>
          <p:cNvSpPr/>
          <p:nvPr/>
        </p:nvSpPr>
        <p:spPr>
          <a:xfrm>
            <a:off x="756138" y="4012286"/>
            <a:ext cx="8783516" cy="2618104"/>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Using the loss function of categorical_cross entropy due to solving a multi classification problem</a:t>
            </a:r>
            <a:endParaRPr dirty="0"/>
          </a:p>
          <a:p>
            <a:pPr marL="0" lvl="0" indent="0" algn="l" rtl="0">
              <a:spcBef>
                <a:spcPts val="0"/>
              </a:spcBef>
              <a:spcAft>
                <a:spcPts val="0"/>
              </a:spcAft>
              <a:buNone/>
            </a:pPr>
            <a:r>
              <a:rPr lang="en-US" dirty="0"/>
              <a:t>setting the metrics=accuracy in order to maximize the accuracy of the model</a:t>
            </a:r>
            <a:endParaRPr dirty="0"/>
          </a:p>
          <a:p>
            <a:pPr marL="0" lvl="0" indent="0" algn="l" rtl="0">
              <a:spcBef>
                <a:spcPts val="0"/>
              </a:spcBef>
              <a:spcAft>
                <a:spcPts val="0"/>
              </a:spcAft>
              <a:buNone/>
            </a:pPr>
            <a:r>
              <a:rPr lang="en-US" dirty="0"/>
              <a:t>Using adam as the optimizer because its designed specifically for training deep neural networks                                 Training and Testing curves mismatch per epoch is low indicating that the model is not under or overfitting</a:t>
            </a:r>
          </a:p>
          <a:p>
            <a:pPr marL="0" lvl="0" indent="0" algn="l" rtl="0">
              <a:spcBef>
                <a:spcPts val="0"/>
              </a:spcBef>
              <a:spcAft>
                <a:spcPts val="0"/>
              </a:spcAft>
              <a:buNone/>
            </a:pPr>
            <a:endParaRPr lang="en-US" dirty="0"/>
          </a:p>
          <a:p>
            <a:r>
              <a:rPr lang="en-US" dirty="0"/>
              <a:t>Heuristic for Checking Model Fit: if (train_accuracy - val_accuracy) &gt;5  then (model is overfitting)</a:t>
            </a:r>
          </a:p>
          <a:p>
            <a:r>
              <a:rPr lang="en-US" dirty="0"/>
              <a:t>                                                     else if (val_accuracy - train_accuracy) &gt; 5 then (model is underfitting)</a:t>
            </a:r>
          </a:p>
          <a:p>
            <a:r>
              <a:rPr lang="en-US" dirty="0"/>
              <a:t>                                                     else absolute(train_accuracy-val_accuracy)&lt;=5 then (model is a good fit) </a:t>
            </a:r>
          </a:p>
          <a:p>
            <a:br>
              <a:rPr lang="en-US" dirty="0"/>
            </a:br>
            <a:endParaRPr dirty="0"/>
          </a:p>
        </p:txBody>
      </p:sp>
      <p:pic>
        <p:nvPicPr>
          <p:cNvPr id="3" name="Picture 2">
            <a:extLst>
              <a:ext uri="{FF2B5EF4-FFF2-40B4-BE49-F238E27FC236}">
                <a16:creationId xmlns:a16="http://schemas.microsoft.com/office/drawing/2014/main" id="{D6FA5FA9-6506-4048-AB62-4EF1E762E0A7}"/>
              </a:ext>
            </a:extLst>
          </p:cNvPr>
          <p:cNvPicPr>
            <a:picLocks noChangeAspect="1"/>
          </p:cNvPicPr>
          <p:nvPr/>
        </p:nvPicPr>
        <p:blipFill>
          <a:blip r:embed="rId4"/>
          <a:stretch>
            <a:fillRect/>
          </a:stretch>
        </p:blipFill>
        <p:spPr>
          <a:xfrm>
            <a:off x="952997" y="1512007"/>
            <a:ext cx="9937746" cy="1916993"/>
          </a:xfrm>
          <a:prstGeom prst="rect">
            <a:avLst/>
          </a:prstGeom>
        </p:spPr>
      </p:pic>
      <p:pic>
        <p:nvPicPr>
          <p:cNvPr id="4" name="Picture 3">
            <a:extLst>
              <a:ext uri="{FF2B5EF4-FFF2-40B4-BE49-F238E27FC236}">
                <a16:creationId xmlns:a16="http://schemas.microsoft.com/office/drawing/2014/main" id="{86375A02-BB19-4809-A14C-471F58F7BE4D}"/>
              </a:ext>
            </a:extLst>
          </p:cNvPr>
          <p:cNvPicPr>
            <a:picLocks noChangeAspect="1"/>
          </p:cNvPicPr>
          <p:nvPr/>
        </p:nvPicPr>
        <p:blipFill>
          <a:blip r:embed="rId5"/>
          <a:stretch>
            <a:fillRect/>
          </a:stretch>
        </p:blipFill>
        <p:spPr>
          <a:xfrm>
            <a:off x="1244724" y="3474855"/>
            <a:ext cx="6263839" cy="537430"/>
          </a:xfrm>
          <a:prstGeom prst="rect">
            <a:avLst/>
          </a:prstGeom>
        </p:spPr>
      </p:pic>
    </p:spTree>
    <p:extLst>
      <p:ext uri="{BB962C8B-B14F-4D97-AF65-F5344CB8AC3E}">
        <p14:creationId xmlns:p14="http://schemas.microsoft.com/office/powerpoint/2010/main" val="91162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a5d02fecf2_0_1"/>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000"/>
              <a:buFont typeface="Open Sans"/>
              <a:buNone/>
            </a:pPr>
            <a:r>
              <a:rPr lang="en-US" sz="4000" dirty="0"/>
              <a:t>VGG16: Performance – Confusion Matrix</a:t>
            </a:r>
            <a:endParaRPr dirty="0"/>
          </a:p>
        </p:txBody>
      </p:sp>
      <p:sp>
        <p:nvSpPr>
          <p:cNvPr id="287" name="Google Shape;287;ga5d02fecf2_0_1"/>
          <p:cNvSpPr txBox="1">
            <a:spLocks noGrp="1"/>
          </p:cNvSpPr>
          <p:nvPr>
            <p:ph type="body"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88" name="Google Shape;288;ga5d02fecf2_0_1"/>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289" name="Google Shape;289;ga5d02fecf2_0_1"/>
          <p:cNvPicPr preferRelativeResize="0"/>
          <p:nvPr/>
        </p:nvPicPr>
        <p:blipFill>
          <a:blip r:embed="rId3">
            <a:alphaModFix/>
          </a:blip>
          <a:stretch>
            <a:fillRect/>
          </a:stretch>
        </p:blipFill>
        <p:spPr>
          <a:xfrm>
            <a:off x="928275" y="1951863"/>
            <a:ext cx="6496050" cy="1704975"/>
          </a:xfrm>
          <a:prstGeom prst="rect">
            <a:avLst/>
          </a:prstGeom>
          <a:noFill/>
          <a:ln>
            <a:noFill/>
          </a:ln>
        </p:spPr>
      </p:pic>
      <p:pic>
        <p:nvPicPr>
          <p:cNvPr id="290" name="Google Shape;290;ga5d02fecf2_0_1"/>
          <p:cNvPicPr preferRelativeResize="0"/>
          <p:nvPr/>
        </p:nvPicPr>
        <p:blipFill>
          <a:blip r:embed="rId4">
            <a:alphaModFix/>
          </a:blip>
          <a:stretch>
            <a:fillRect/>
          </a:stretch>
        </p:blipFill>
        <p:spPr>
          <a:xfrm>
            <a:off x="7760075" y="2456700"/>
            <a:ext cx="3455650" cy="2113650"/>
          </a:xfrm>
          <a:prstGeom prst="rect">
            <a:avLst/>
          </a:prstGeom>
          <a:noFill/>
          <a:ln>
            <a:noFill/>
          </a:ln>
        </p:spPr>
      </p:pic>
      <p:sp>
        <p:nvSpPr>
          <p:cNvPr id="291" name="Google Shape;291;ga5d02fecf2_0_1"/>
          <p:cNvSpPr/>
          <p:nvPr/>
        </p:nvSpPr>
        <p:spPr>
          <a:xfrm>
            <a:off x="1244725" y="4949625"/>
            <a:ext cx="9824100" cy="16557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confusion matrix function takes vectors as arguments so the y_actual and y_pred were converted into a vector in order to plot the confusion_matrix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8"/>
          <p:cNvSpPr txBox="1">
            <a:spLocks noGrp="1"/>
          </p:cNvSpPr>
          <p:nvPr>
            <p:ph type="title"/>
          </p:nvPr>
        </p:nvSpPr>
        <p:spPr>
          <a:xfrm>
            <a:off x="838199" y="365125"/>
            <a:ext cx="10899531"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Open Sans"/>
              <a:buNone/>
            </a:pPr>
            <a:r>
              <a:rPr lang="en-US" sz="4000" dirty="0"/>
              <a:t>VGG16: Performance – Classification Results</a:t>
            </a:r>
            <a:endParaRPr dirty="0"/>
          </a:p>
        </p:txBody>
      </p:sp>
      <p:sp>
        <p:nvSpPr>
          <p:cNvPr id="297" name="Google Shape;297;p1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298" name="Google Shape;298;p18"/>
          <p:cNvPicPr preferRelativeResize="0"/>
          <p:nvPr/>
        </p:nvPicPr>
        <p:blipFill>
          <a:blip r:embed="rId3">
            <a:alphaModFix/>
          </a:blip>
          <a:stretch>
            <a:fillRect/>
          </a:stretch>
        </p:blipFill>
        <p:spPr>
          <a:xfrm>
            <a:off x="966850" y="1865171"/>
            <a:ext cx="5714875" cy="660850"/>
          </a:xfrm>
          <a:prstGeom prst="rect">
            <a:avLst/>
          </a:prstGeom>
          <a:noFill/>
          <a:ln>
            <a:noFill/>
          </a:ln>
        </p:spPr>
      </p:pic>
      <p:pic>
        <p:nvPicPr>
          <p:cNvPr id="299" name="Google Shape;299;p18"/>
          <p:cNvPicPr preferRelativeResize="0"/>
          <p:nvPr/>
        </p:nvPicPr>
        <p:blipFill>
          <a:blip r:embed="rId4">
            <a:alphaModFix/>
          </a:blip>
          <a:stretch>
            <a:fillRect/>
          </a:stretch>
        </p:blipFill>
        <p:spPr>
          <a:xfrm>
            <a:off x="966838" y="2840463"/>
            <a:ext cx="5248275" cy="1666875"/>
          </a:xfrm>
          <a:prstGeom prst="rect">
            <a:avLst/>
          </a:prstGeom>
          <a:noFill/>
          <a:ln>
            <a:noFill/>
          </a:ln>
        </p:spPr>
      </p:pic>
      <p:pic>
        <p:nvPicPr>
          <p:cNvPr id="300" name="Google Shape;300;p18"/>
          <p:cNvPicPr preferRelativeResize="0"/>
          <p:nvPr/>
        </p:nvPicPr>
        <p:blipFill>
          <a:blip r:embed="rId5">
            <a:alphaModFix/>
          </a:blip>
          <a:stretch>
            <a:fillRect/>
          </a:stretch>
        </p:blipFill>
        <p:spPr>
          <a:xfrm>
            <a:off x="7146113" y="1865175"/>
            <a:ext cx="4448175" cy="2324100"/>
          </a:xfrm>
          <a:prstGeom prst="rect">
            <a:avLst/>
          </a:prstGeom>
          <a:noFill/>
          <a:ln>
            <a:noFill/>
          </a:ln>
        </p:spPr>
      </p:pic>
      <p:sp>
        <p:nvSpPr>
          <p:cNvPr id="301" name="Google Shape;301;p18"/>
          <p:cNvSpPr/>
          <p:nvPr/>
        </p:nvSpPr>
        <p:spPr>
          <a:xfrm>
            <a:off x="1244725" y="4949625"/>
            <a:ext cx="9824100" cy="16557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Classification Report function takes vectors as arguments so the y_actual and y_pred were converted into a vector in order to plot the confusion_matrix. Furthermore, class_labels was stored as a vector as well in order to have class names next to the rows for precision, recall, f1 score and support in the Classification Report.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a5d02fecf2_0_8"/>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4000" dirty="0"/>
              <a:t>VGG16: Performance – ROC-AUC Graphs</a:t>
            </a:r>
            <a:endParaRPr sz="4000" dirty="0"/>
          </a:p>
        </p:txBody>
      </p:sp>
      <p:sp>
        <p:nvSpPr>
          <p:cNvPr id="308" name="Google Shape;308;ga5d02fecf2_0_8"/>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309" name="Google Shape;309;ga5d02fecf2_0_8"/>
          <p:cNvPicPr preferRelativeResize="0"/>
          <p:nvPr/>
        </p:nvPicPr>
        <p:blipFill rotWithShape="1">
          <a:blip r:embed="rId3">
            <a:alphaModFix/>
          </a:blip>
          <a:srcRect t="50322" r="22845"/>
          <a:stretch/>
        </p:blipFill>
        <p:spPr>
          <a:xfrm>
            <a:off x="780775" y="2861850"/>
            <a:ext cx="4824249" cy="2152526"/>
          </a:xfrm>
          <a:prstGeom prst="rect">
            <a:avLst/>
          </a:prstGeom>
          <a:noFill/>
          <a:ln>
            <a:noFill/>
          </a:ln>
        </p:spPr>
      </p:pic>
      <p:pic>
        <p:nvPicPr>
          <p:cNvPr id="310" name="Google Shape;310;ga5d02fecf2_0_8"/>
          <p:cNvPicPr preferRelativeResize="0"/>
          <p:nvPr/>
        </p:nvPicPr>
        <p:blipFill>
          <a:blip r:embed="rId4">
            <a:alphaModFix/>
          </a:blip>
          <a:stretch>
            <a:fillRect/>
          </a:stretch>
        </p:blipFill>
        <p:spPr>
          <a:xfrm>
            <a:off x="7596750" y="1585300"/>
            <a:ext cx="4396475" cy="3133050"/>
          </a:xfrm>
          <a:prstGeom prst="rect">
            <a:avLst/>
          </a:prstGeom>
          <a:noFill/>
          <a:ln>
            <a:noFill/>
          </a:ln>
        </p:spPr>
      </p:pic>
      <p:pic>
        <p:nvPicPr>
          <p:cNvPr id="311" name="Google Shape;311;ga5d02fecf2_0_8"/>
          <p:cNvPicPr preferRelativeResize="0"/>
          <p:nvPr/>
        </p:nvPicPr>
        <p:blipFill>
          <a:blip r:embed="rId5">
            <a:alphaModFix/>
          </a:blip>
          <a:stretch>
            <a:fillRect/>
          </a:stretch>
        </p:blipFill>
        <p:spPr>
          <a:xfrm>
            <a:off x="780775" y="1534600"/>
            <a:ext cx="6726799" cy="1380600"/>
          </a:xfrm>
          <a:prstGeom prst="rect">
            <a:avLst/>
          </a:prstGeom>
          <a:noFill/>
          <a:ln>
            <a:noFill/>
          </a:ln>
        </p:spPr>
      </p:pic>
      <p:sp>
        <p:nvSpPr>
          <p:cNvPr id="312" name="Google Shape;312;ga5d02fecf2_0_8"/>
          <p:cNvSpPr/>
          <p:nvPr/>
        </p:nvSpPr>
        <p:spPr>
          <a:xfrm>
            <a:off x="1253975" y="5065750"/>
            <a:ext cx="9824100" cy="1655700"/>
          </a:xfrm>
          <a:prstGeom prst="doubleWave">
            <a:avLst>
              <a:gd name="adj1" fmla="val 6250"/>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y_actual and y_pred were converted from vectors into one hot encoded matrices in order to successfully plot the ROC-AUC graphs per each class label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ResNet50: Building the Model</a:t>
            </a:r>
            <a:endParaRPr/>
          </a:p>
        </p:txBody>
      </p:sp>
      <p:sp>
        <p:nvSpPr>
          <p:cNvPr id="318" name="Google Shape;318;p1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sp>
        <p:nvSpPr>
          <p:cNvPr id="319" name="Google Shape;319;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pic>
        <p:nvPicPr>
          <p:cNvPr id="320" name="Google Shape;320;p19"/>
          <p:cNvPicPr preferRelativeResize="0"/>
          <p:nvPr/>
        </p:nvPicPr>
        <p:blipFill rotWithShape="1">
          <a:blip r:embed="rId3">
            <a:alphaModFix/>
          </a:blip>
          <a:srcRect/>
          <a:stretch/>
        </p:blipFill>
        <p:spPr>
          <a:xfrm>
            <a:off x="1833739" y="2553278"/>
            <a:ext cx="5086350" cy="3200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ResNet50 : Compilation and Training</a:t>
            </a:r>
            <a:endParaRPr/>
          </a:p>
        </p:txBody>
      </p:sp>
      <p:sp>
        <p:nvSpPr>
          <p:cNvPr id="326" name="Google Shape;326;p20"/>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D4D4D4"/>
              </a:buClr>
              <a:buSzPts val="2000"/>
              <a:buChar char="•"/>
            </a:pPr>
            <a:r>
              <a:rPr lang="en-US" sz="2000" b="0">
                <a:solidFill>
                  <a:srgbClr val="D4D4D4"/>
                </a:solidFill>
                <a:latin typeface="Courier New"/>
                <a:ea typeface="Courier New"/>
                <a:cs typeface="Courier New"/>
                <a:sym typeface="Courier New"/>
              </a:rPr>
              <a:t>TL_Model.</a:t>
            </a:r>
            <a:r>
              <a:rPr lang="en-US" sz="2000" b="0">
                <a:solidFill>
                  <a:srgbClr val="DCDCAA"/>
                </a:solidFill>
                <a:latin typeface="Courier New"/>
                <a:ea typeface="Courier New"/>
                <a:cs typeface="Courier New"/>
                <a:sym typeface="Courier New"/>
              </a:rPr>
              <a:t>compile</a:t>
            </a:r>
            <a:r>
              <a:rPr lang="en-US" sz="2000" b="0">
                <a:solidFill>
                  <a:srgbClr val="DCDCDC"/>
                </a:solidFill>
                <a:latin typeface="Courier New"/>
                <a:ea typeface="Courier New"/>
                <a:cs typeface="Courier New"/>
                <a:sym typeface="Courier New"/>
              </a:rPr>
              <a:t>(</a:t>
            </a:r>
            <a:r>
              <a:rPr lang="en-US" sz="2000" b="0">
                <a:solidFill>
                  <a:srgbClr val="D4D4D4"/>
                </a:solidFill>
                <a:latin typeface="Courier New"/>
                <a:ea typeface="Courier New"/>
                <a:cs typeface="Courier New"/>
                <a:sym typeface="Courier New"/>
              </a:rPr>
              <a:t>loss=</a:t>
            </a:r>
            <a:r>
              <a:rPr lang="en-US" sz="2000" b="0">
                <a:solidFill>
                  <a:srgbClr val="CE9178"/>
                </a:solidFill>
                <a:latin typeface="Courier New"/>
                <a:ea typeface="Courier New"/>
                <a:cs typeface="Courier New"/>
                <a:sym typeface="Courier New"/>
              </a:rPr>
              <a:t>'categorical_crossentropy'</a:t>
            </a:r>
            <a:r>
              <a:rPr lang="en-US" sz="2000" b="0">
                <a:solidFill>
                  <a:srgbClr val="DCDCDC"/>
                </a:solidFill>
                <a:latin typeface="Courier New"/>
                <a:ea typeface="Courier New"/>
                <a:cs typeface="Courier New"/>
                <a:sym typeface="Courier New"/>
              </a:rPr>
              <a:t>,</a:t>
            </a:r>
            <a:r>
              <a:rPr lang="en-US" sz="2000" b="0">
                <a:solidFill>
                  <a:srgbClr val="D4D4D4"/>
                </a:solidFill>
                <a:latin typeface="Courier New"/>
                <a:ea typeface="Courier New"/>
                <a:cs typeface="Courier New"/>
                <a:sym typeface="Courier New"/>
              </a:rPr>
              <a:t> optimizer=</a:t>
            </a:r>
            <a:r>
              <a:rPr lang="en-US" sz="2000" b="0">
                <a:solidFill>
                  <a:srgbClr val="CE9178"/>
                </a:solidFill>
                <a:latin typeface="Courier New"/>
                <a:ea typeface="Courier New"/>
                <a:cs typeface="Courier New"/>
                <a:sym typeface="Courier New"/>
              </a:rPr>
              <a:t>"nadam"</a:t>
            </a:r>
            <a:r>
              <a:rPr lang="en-US" sz="2000" b="0">
                <a:solidFill>
                  <a:srgbClr val="DCDCDC"/>
                </a:solidFill>
                <a:latin typeface="Courier New"/>
                <a:ea typeface="Courier New"/>
                <a:cs typeface="Courier New"/>
                <a:sym typeface="Courier New"/>
              </a:rPr>
              <a:t>,</a:t>
            </a:r>
            <a:r>
              <a:rPr lang="en-US" sz="2000" b="0">
                <a:solidFill>
                  <a:srgbClr val="D4D4D4"/>
                </a:solidFill>
                <a:latin typeface="Courier New"/>
                <a:ea typeface="Courier New"/>
                <a:cs typeface="Courier New"/>
                <a:sym typeface="Courier New"/>
              </a:rPr>
              <a:t> metrics=</a:t>
            </a:r>
            <a:r>
              <a:rPr lang="en-US" sz="2000" b="0">
                <a:solidFill>
                  <a:srgbClr val="DCDCDC"/>
                </a:solidFill>
                <a:latin typeface="Courier New"/>
                <a:ea typeface="Courier New"/>
                <a:cs typeface="Courier New"/>
                <a:sym typeface="Courier New"/>
              </a:rPr>
              <a:t>[</a:t>
            </a:r>
            <a:r>
              <a:rPr lang="en-US" sz="2000" b="0">
                <a:solidFill>
                  <a:srgbClr val="CE9178"/>
                </a:solidFill>
                <a:latin typeface="Courier New"/>
                <a:ea typeface="Courier New"/>
                <a:cs typeface="Courier New"/>
                <a:sym typeface="Courier New"/>
              </a:rPr>
              <a:t>'categorical_accuracy'</a:t>
            </a:r>
            <a:r>
              <a:rPr lang="en-US" sz="2000" b="0">
                <a:solidFill>
                  <a:srgbClr val="DCDCDC"/>
                </a:solidFill>
                <a:latin typeface="Courier New"/>
                <a:ea typeface="Courier New"/>
                <a:cs typeface="Courier New"/>
                <a:sym typeface="Courier New"/>
              </a:rPr>
              <a:t>])</a:t>
            </a:r>
            <a:endParaRPr sz="2000" b="0">
              <a:solidFill>
                <a:srgbClr val="D4D4D4"/>
              </a:solidFill>
              <a:latin typeface="Courier New"/>
              <a:ea typeface="Courier New"/>
              <a:cs typeface="Courier New"/>
              <a:sym typeface="Courier New"/>
            </a:endParaRPr>
          </a:p>
          <a:p>
            <a:pPr marL="228600" lvl="0" indent="-228600" algn="l" rtl="0">
              <a:lnSpc>
                <a:spcPct val="90000"/>
              </a:lnSpc>
              <a:spcBef>
                <a:spcPts val="1000"/>
              </a:spcBef>
              <a:spcAft>
                <a:spcPts val="0"/>
              </a:spcAft>
              <a:buClr>
                <a:srgbClr val="D4D4D4"/>
              </a:buClr>
              <a:buSzPts val="2800"/>
              <a:buChar char="•"/>
            </a:pPr>
            <a:br>
              <a:rPr lang="en-US" b="0">
                <a:solidFill>
                  <a:srgbClr val="D4D4D4"/>
                </a:solidFill>
                <a:latin typeface="Courier New"/>
                <a:ea typeface="Courier New"/>
                <a:cs typeface="Courier New"/>
                <a:sym typeface="Courier New"/>
              </a:rPr>
            </a:br>
            <a:endParaRPr b="0">
              <a:solidFill>
                <a:srgbClr val="D4D4D4"/>
              </a:solidFill>
              <a:latin typeface="Courier New"/>
              <a:ea typeface="Courier New"/>
              <a:cs typeface="Courier New"/>
              <a:sym typeface="Courier New"/>
            </a:endParaRPr>
          </a:p>
          <a:p>
            <a:pPr marL="228600" lvl="0" indent="-228600" algn="l" rtl="0">
              <a:lnSpc>
                <a:spcPct val="90000"/>
              </a:lnSpc>
              <a:spcBef>
                <a:spcPts val="1000"/>
              </a:spcBef>
              <a:spcAft>
                <a:spcPts val="0"/>
              </a:spcAft>
              <a:buClr>
                <a:srgbClr val="D5D5D5"/>
              </a:buClr>
              <a:buSzPts val="2800"/>
              <a:buChar char="•"/>
            </a:pPr>
            <a:r>
              <a:rPr lang="en-US" b="0" i="0">
                <a:solidFill>
                  <a:srgbClr val="D5D5D5"/>
                </a:solidFill>
                <a:latin typeface="Courier New"/>
                <a:ea typeface="Courier New"/>
                <a:cs typeface="Courier New"/>
                <a:sym typeface="Courier New"/>
              </a:rPr>
              <a:t>4819.376160144806</a:t>
            </a:r>
            <a:endParaRPr/>
          </a:p>
        </p:txBody>
      </p:sp>
      <p:sp>
        <p:nvSpPr>
          <p:cNvPr id="327" name="Google Shape;327;p2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328" name="Google Shape;328;p20"/>
          <p:cNvPicPr preferRelativeResize="0"/>
          <p:nvPr/>
        </p:nvPicPr>
        <p:blipFill rotWithShape="1">
          <a:blip r:embed="rId3">
            <a:alphaModFix/>
          </a:blip>
          <a:srcRect/>
          <a:stretch/>
        </p:blipFill>
        <p:spPr>
          <a:xfrm>
            <a:off x="5939367" y="2535688"/>
            <a:ext cx="5414433" cy="4003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Technology Used</a:t>
            </a:r>
            <a:endParaRPr/>
          </a:p>
        </p:txBody>
      </p:sp>
      <p:sp>
        <p:nvSpPr>
          <p:cNvPr id="222" name="Google Shape;222;p13"/>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Development done in Google Colab Pro</a:t>
            </a:r>
            <a:endParaRPr/>
          </a:p>
          <a:p>
            <a:pPr marL="685800" lvl="1" indent="-228600" algn="l" rtl="0">
              <a:lnSpc>
                <a:spcPct val="90000"/>
              </a:lnSpc>
              <a:spcBef>
                <a:spcPts val="500"/>
              </a:spcBef>
              <a:spcAft>
                <a:spcPts val="0"/>
              </a:spcAft>
              <a:buClr>
                <a:schemeClr val="dk1"/>
              </a:buClr>
              <a:buSzPts val="2400"/>
              <a:buChar char="•"/>
            </a:pPr>
            <a:r>
              <a:rPr lang="en-US"/>
              <a:t>Run time used GPU and High Ram Instance</a:t>
            </a:r>
            <a:endParaRPr/>
          </a:p>
          <a:p>
            <a:pPr marL="228600" lvl="0" indent="-228600" algn="l" rtl="0">
              <a:lnSpc>
                <a:spcPct val="90000"/>
              </a:lnSpc>
              <a:spcBef>
                <a:spcPts val="1000"/>
              </a:spcBef>
              <a:spcAft>
                <a:spcPts val="0"/>
              </a:spcAft>
              <a:buClr>
                <a:schemeClr val="dk1"/>
              </a:buClr>
              <a:buSzPts val="2800"/>
              <a:buChar char="•"/>
            </a:pPr>
            <a:r>
              <a:rPr lang="en-US"/>
              <a:t>Files stored in Google Drive (Mounted to Colab Pro)</a:t>
            </a:r>
            <a:endParaRPr/>
          </a:p>
          <a:p>
            <a:pPr marL="228600" lvl="0" indent="-228600" algn="l" rtl="0">
              <a:lnSpc>
                <a:spcPct val="90000"/>
              </a:lnSpc>
              <a:spcBef>
                <a:spcPts val="1000"/>
              </a:spcBef>
              <a:spcAft>
                <a:spcPts val="0"/>
              </a:spcAft>
              <a:buClr>
                <a:schemeClr val="dk1"/>
              </a:buClr>
              <a:buSzPts val="2800"/>
              <a:buChar char="•"/>
            </a:pPr>
            <a:r>
              <a:rPr lang="en-US"/>
              <a:t>Reasons</a:t>
            </a:r>
            <a:endParaRPr/>
          </a:p>
          <a:p>
            <a:pPr marL="685800" lvl="1" indent="-228600" algn="l" rtl="0">
              <a:lnSpc>
                <a:spcPct val="90000"/>
              </a:lnSpc>
              <a:spcBef>
                <a:spcPts val="500"/>
              </a:spcBef>
              <a:spcAft>
                <a:spcPts val="0"/>
              </a:spcAft>
              <a:buClr>
                <a:schemeClr val="dk1"/>
              </a:buClr>
              <a:buSzPts val="2400"/>
              <a:buChar char="•"/>
            </a:pPr>
            <a:r>
              <a:rPr lang="en-US"/>
              <a:t>Ease of use and standard working environment</a:t>
            </a:r>
            <a:endParaRPr/>
          </a:p>
          <a:p>
            <a:pPr marL="685800" lvl="1" indent="-228600" algn="l" rtl="0">
              <a:lnSpc>
                <a:spcPct val="90000"/>
              </a:lnSpc>
              <a:spcBef>
                <a:spcPts val="500"/>
              </a:spcBef>
              <a:spcAft>
                <a:spcPts val="0"/>
              </a:spcAft>
              <a:buClr>
                <a:schemeClr val="dk1"/>
              </a:buClr>
              <a:buSzPts val="2400"/>
              <a:buChar char="•"/>
            </a:pPr>
            <a:r>
              <a:rPr lang="en-US"/>
              <a:t>Working installation of Keras, no version issues</a:t>
            </a:r>
            <a:endParaRPr/>
          </a:p>
          <a:p>
            <a:pPr marL="685800" lvl="1" indent="-228600" algn="l" rtl="0">
              <a:lnSpc>
                <a:spcPct val="90000"/>
              </a:lnSpc>
              <a:spcBef>
                <a:spcPts val="500"/>
              </a:spcBef>
              <a:spcAft>
                <a:spcPts val="0"/>
              </a:spcAft>
              <a:buClr>
                <a:schemeClr val="dk1"/>
              </a:buClr>
              <a:buSzPts val="2400"/>
              <a:buChar char="•"/>
            </a:pPr>
            <a:r>
              <a:rPr lang="en-US"/>
              <a:t>Access to GPU and RAM</a:t>
            </a:r>
            <a:endParaRPr/>
          </a:p>
          <a:p>
            <a:pPr marL="685800" lvl="1" indent="-228600" algn="l" rtl="0">
              <a:lnSpc>
                <a:spcPct val="90000"/>
              </a:lnSpc>
              <a:spcBef>
                <a:spcPts val="500"/>
              </a:spcBef>
              <a:spcAft>
                <a:spcPts val="0"/>
              </a:spcAft>
              <a:buClr>
                <a:schemeClr val="dk1"/>
              </a:buClr>
              <a:buSzPts val="2400"/>
              <a:buChar char="•"/>
            </a:pPr>
            <a:r>
              <a:rPr lang="en-US"/>
              <a:t>Only $10, no surprise billing</a:t>
            </a:r>
            <a:endParaRPr/>
          </a:p>
        </p:txBody>
      </p:sp>
      <p:sp>
        <p:nvSpPr>
          <p:cNvPr id="223" name="Google Shape;223;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21"/>
          <p:cNvPicPr preferRelativeResize="0"/>
          <p:nvPr/>
        </p:nvPicPr>
        <p:blipFill rotWithShape="1">
          <a:blip r:embed="rId3">
            <a:alphaModFix/>
          </a:blip>
          <a:srcRect/>
          <a:stretch/>
        </p:blipFill>
        <p:spPr>
          <a:xfrm>
            <a:off x="5160447" y="3607096"/>
            <a:ext cx="4159950" cy="2942404"/>
          </a:xfrm>
          <a:prstGeom prst="rect">
            <a:avLst/>
          </a:prstGeom>
          <a:noFill/>
          <a:ln>
            <a:noFill/>
          </a:ln>
        </p:spPr>
      </p:pic>
      <p:sp>
        <p:nvSpPr>
          <p:cNvPr id="334" name="Google Shape;334;p21"/>
          <p:cNvSpPr txBox="1">
            <a:spLocks noGrp="1"/>
          </p:cNvSpPr>
          <p:nvPr>
            <p:ph type="title"/>
          </p:nvPr>
        </p:nvSpPr>
        <p:spPr>
          <a:xfrm>
            <a:off x="838200" y="3928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Open Sans"/>
              <a:buNone/>
            </a:pPr>
            <a:r>
              <a:rPr lang="en-US" sz="3600" dirty="0"/>
              <a:t>ResNet50 : Performance – Classification Results</a:t>
            </a:r>
            <a:endParaRPr dirty="0"/>
          </a:p>
        </p:txBody>
      </p:sp>
      <p:sp>
        <p:nvSpPr>
          <p:cNvPr id="335" name="Google Shape;335;p2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pic>
        <p:nvPicPr>
          <p:cNvPr id="336" name="Google Shape;336;p21"/>
          <p:cNvPicPr preferRelativeResize="0"/>
          <p:nvPr/>
        </p:nvPicPr>
        <p:blipFill rotWithShape="1">
          <a:blip r:embed="rId4">
            <a:alphaModFix/>
          </a:blip>
          <a:srcRect/>
          <a:stretch/>
        </p:blipFill>
        <p:spPr>
          <a:xfrm>
            <a:off x="689048" y="1379725"/>
            <a:ext cx="4352925" cy="3124200"/>
          </a:xfrm>
          <a:prstGeom prst="rect">
            <a:avLst/>
          </a:prstGeom>
          <a:noFill/>
          <a:ln>
            <a:noFill/>
          </a:ln>
        </p:spPr>
      </p:pic>
      <p:pic>
        <p:nvPicPr>
          <p:cNvPr id="337" name="Google Shape;337;p21"/>
          <p:cNvPicPr preferRelativeResize="0"/>
          <p:nvPr/>
        </p:nvPicPr>
        <p:blipFill rotWithShape="1">
          <a:blip r:embed="rId5">
            <a:alphaModFix/>
          </a:blip>
          <a:srcRect/>
          <a:stretch/>
        </p:blipFill>
        <p:spPr>
          <a:xfrm>
            <a:off x="8944191" y="1263158"/>
            <a:ext cx="2854868" cy="30120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TL Model Comparison</a:t>
            </a:r>
            <a:endParaRPr dirty="0"/>
          </a:p>
        </p:txBody>
      </p:sp>
      <p:sp>
        <p:nvSpPr>
          <p:cNvPr id="343" name="Google Shape;343;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pic>
        <p:nvPicPr>
          <p:cNvPr id="344" name="Google Shape;344;p25"/>
          <p:cNvPicPr preferRelativeResize="0"/>
          <p:nvPr/>
        </p:nvPicPr>
        <p:blipFill>
          <a:blip r:embed="rId3">
            <a:alphaModFix/>
          </a:blip>
          <a:stretch>
            <a:fillRect/>
          </a:stretch>
        </p:blipFill>
        <p:spPr>
          <a:xfrm>
            <a:off x="1027663" y="1602325"/>
            <a:ext cx="4581525" cy="1809750"/>
          </a:xfrm>
          <a:prstGeom prst="rect">
            <a:avLst/>
          </a:prstGeom>
          <a:noFill/>
          <a:ln>
            <a:noFill/>
          </a:ln>
        </p:spPr>
      </p:pic>
      <p:pic>
        <p:nvPicPr>
          <p:cNvPr id="6" name="Picture 5">
            <a:extLst>
              <a:ext uri="{FF2B5EF4-FFF2-40B4-BE49-F238E27FC236}">
                <a16:creationId xmlns:a16="http://schemas.microsoft.com/office/drawing/2014/main" id="{50C61E5C-ABF2-44BD-9BE9-7569F113D5C4}"/>
              </a:ext>
            </a:extLst>
          </p:cNvPr>
          <p:cNvPicPr>
            <a:picLocks noChangeAspect="1"/>
          </p:cNvPicPr>
          <p:nvPr/>
        </p:nvPicPr>
        <p:blipFill>
          <a:blip r:embed="rId4"/>
          <a:stretch>
            <a:fillRect/>
          </a:stretch>
        </p:blipFill>
        <p:spPr>
          <a:xfrm>
            <a:off x="1223010" y="3911600"/>
            <a:ext cx="7867650" cy="2581275"/>
          </a:xfrm>
          <a:prstGeom prst="rect">
            <a:avLst/>
          </a:prstGeom>
        </p:spPr>
      </p:pic>
      <p:sp>
        <p:nvSpPr>
          <p:cNvPr id="7" name="TextBox 6">
            <a:extLst>
              <a:ext uri="{FF2B5EF4-FFF2-40B4-BE49-F238E27FC236}">
                <a16:creationId xmlns:a16="http://schemas.microsoft.com/office/drawing/2014/main" id="{27D142B3-DB07-4D6D-8812-6DDBAB93F944}"/>
              </a:ext>
            </a:extLst>
          </p:cNvPr>
          <p:cNvSpPr txBox="1"/>
          <p:nvPr/>
        </p:nvSpPr>
        <p:spPr>
          <a:xfrm>
            <a:off x="9090660" y="4725183"/>
            <a:ext cx="2628900" cy="954107"/>
          </a:xfrm>
          <a:prstGeom prst="rect">
            <a:avLst/>
          </a:prstGeom>
          <a:noFill/>
        </p:spPr>
        <p:txBody>
          <a:bodyPr wrap="square" rtlCol="0">
            <a:spAutoFit/>
          </a:bodyPr>
          <a:lstStyle/>
          <a:p>
            <a:r>
              <a:rPr lang="en-US" dirty="0"/>
              <a:t>Vgg16’s unweighted average f1 score is 0.93 while Resnets 50’s unweighted f1 score is 0.95.</a:t>
            </a:r>
          </a:p>
        </p:txBody>
      </p:sp>
      <p:sp>
        <p:nvSpPr>
          <p:cNvPr id="15" name="TextBox 14">
            <a:extLst>
              <a:ext uri="{FF2B5EF4-FFF2-40B4-BE49-F238E27FC236}">
                <a16:creationId xmlns:a16="http://schemas.microsoft.com/office/drawing/2014/main" id="{24572B6A-EDBD-4F23-BD6D-FC16C97E6788}"/>
              </a:ext>
            </a:extLst>
          </p:cNvPr>
          <p:cNvSpPr txBox="1"/>
          <p:nvPr/>
        </p:nvSpPr>
        <p:spPr>
          <a:xfrm>
            <a:off x="5528310" y="1776775"/>
            <a:ext cx="5410200" cy="1815882"/>
          </a:xfrm>
          <a:prstGeom prst="rect">
            <a:avLst/>
          </a:prstGeom>
          <a:noFill/>
        </p:spPr>
        <p:txBody>
          <a:bodyPr wrap="square" rtlCol="0">
            <a:spAutoFit/>
          </a:bodyPr>
          <a:lstStyle/>
          <a:p>
            <a:r>
              <a:rPr lang="en-US" dirty="0"/>
              <a:t>Vgg 16 models abs(train_accuracy-val_accuracy)=abs(0.99-0.94)=0.05 which suggests an ideal model fit thus the Vgg16 model is a good generalizer for handling large testing datasets.</a:t>
            </a:r>
          </a:p>
          <a:p>
            <a:endParaRPr lang="en-US" dirty="0"/>
          </a:p>
          <a:p>
            <a:r>
              <a:rPr lang="en-US" dirty="0"/>
              <a:t>Resnet models abs(train_accuracy-val_accuracy)=abs(0.91-0.98)=0.07 which suggests slight underfitting thus the Resnet model is an okay generalizer for handling large testing datasets.</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TL Model Comparison</a:t>
            </a:r>
            <a:endParaRPr dirty="0"/>
          </a:p>
        </p:txBody>
      </p:sp>
      <p:sp>
        <p:nvSpPr>
          <p:cNvPr id="343" name="Google Shape;343;p2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pic>
        <p:nvPicPr>
          <p:cNvPr id="2" name="Picture 1">
            <a:extLst>
              <a:ext uri="{FF2B5EF4-FFF2-40B4-BE49-F238E27FC236}">
                <a16:creationId xmlns:a16="http://schemas.microsoft.com/office/drawing/2014/main" id="{E96ADE9B-C311-4C23-90B4-6124F6DB1DD7}"/>
              </a:ext>
            </a:extLst>
          </p:cNvPr>
          <p:cNvPicPr>
            <a:picLocks noChangeAspect="1"/>
          </p:cNvPicPr>
          <p:nvPr/>
        </p:nvPicPr>
        <p:blipFill>
          <a:blip r:embed="rId3"/>
          <a:stretch>
            <a:fillRect/>
          </a:stretch>
        </p:blipFill>
        <p:spPr>
          <a:xfrm>
            <a:off x="943927" y="2099469"/>
            <a:ext cx="7400925" cy="3848100"/>
          </a:xfrm>
          <a:prstGeom prst="rect">
            <a:avLst/>
          </a:prstGeom>
        </p:spPr>
      </p:pic>
      <p:sp>
        <p:nvSpPr>
          <p:cNvPr id="3" name="TextBox 2">
            <a:extLst>
              <a:ext uri="{FF2B5EF4-FFF2-40B4-BE49-F238E27FC236}">
                <a16:creationId xmlns:a16="http://schemas.microsoft.com/office/drawing/2014/main" id="{0D667908-C554-4A30-92D3-3012BDE3580A}"/>
              </a:ext>
            </a:extLst>
          </p:cNvPr>
          <p:cNvSpPr txBox="1"/>
          <p:nvPr/>
        </p:nvSpPr>
        <p:spPr>
          <a:xfrm>
            <a:off x="838200" y="1463040"/>
            <a:ext cx="10911840" cy="523220"/>
          </a:xfrm>
          <a:prstGeom prst="rect">
            <a:avLst/>
          </a:prstGeom>
          <a:noFill/>
        </p:spPr>
        <p:txBody>
          <a:bodyPr wrap="square" rtlCol="0">
            <a:spAutoFit/>
          </a:bodyPr>
          <a:lstStyle/>
          <a:p>
            <a:r>
              <a:rPr lang="en-US" dirty="0"/>
              <a:t>Based on the confusion matrix, Vgg16 Model struggles in predicting impalas                                                                                                                                                 Based on the confusion matrix, Resnet50 struggles in predicting lions.</a:t>
            </a:r>
          </a:p>
        </p:txBody>
      </p:sp>
    </p:spTree>
    <p:extLst>
      <p:ext uri="{BB962C8B-B14F-4D97-AF65-F5344CB8AC3E}">
        <p14:creationId xmlns:p14="http://schemas.microsoft.com/office/powerpoint/2010/main" val="1743249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3C25-CAB6-42D6-BB83-7B20EB4572D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8DF8F68-DD55-48EF-976C-15C39EE263AF}"/>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5DE99BC-F613-4D21-95D6-1D96C82090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5" name="Picture 4">
            <a:extLst>
              <a:ext uri="{FF2B5EF4-FFF2-40B4-BE49-F238E27FC236}">
                <a16:creationId xmlns:a16="http://schemas.microsoft.com/office/drawing/2014/main" id="{D585CBB4-ADBE-4515-A398-5E3FFA734DDE}"/>
              </a:ext>
            </a:extLst>
          </p:cNvPr>
          <p:cNvPicPr>
            <a:picLocks noChangeAspect="1"/>
          </p:cNvPicPr>
          <p:nvPr/>
        </p:nvPicPr>
        <p:blipFill>
          <a:blip r:embed="rId2"/>
          <a:stretch>
            <a:fillRect/>
          </a:stretch>
        </p:blipFill>
        <p:spPr>
          <a:xfrm>
            <a:off x="542925" y="847725"/>
            <a:ext cx="11106150" cy="5162550"/>
          </a:xfrm>
          <a:prstGeom prst="rect">
            <a:avLst/>
          </a:prstGeom>
        </p:spPr>
      </p:pic>
    </p:spTree>
    <p:extLst>
      <p:ext uri="{BB962C8B-B14F-4D97-AF65-F5344CB8AC3E}">
        <p14:creationId xmlns:p14="http://schemas.microsoft.com/office/powerpoint/2010/main" val="2505653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DB66A-225E-4586-BE78-409EF6F078E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0F1F126-BCA9-46ED-BE8A-CB063FA6966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26B0049C-B649-4723-B0BA-B20A4556E0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5" name="Picture 4">
            <a:extLst>
              <a:ext uri="{FF2B5EF4-FFF2-40B4-BE49-F238E27FC236}">
                <a16:creationId xmlns:a16="http://schemas.microsoft.com/office/drawing/2014/main" id="{52907C76-8B19-4333-87D6-7BE86EE0CB7B}"/>
              </a:ext>
            </a:extLst>
          </p:cNvPr>
          <p:cNvPicPr>
            <a:picLocks noChangeAspect="1"/>
          </p:cNvPicPr>
          <p:nvPr/>
        </p:nvPicPr>
        <p:blipFill>
          <a:blip r:embed="rId2"/>
          <a:stretch>
            <a:fillRect/>
          </a:stretch>
        </p:blipFill>
        <p:spPr>
          <a:xfrm>
            <a:off x="1139190" y="1311275"/>
            <a:ext cx="10439400" cy="4581525"/>
          </a:xfrm>
          <a:prstGeom prst="rect">
            <a:avLst/>
          </a:prstGeom>
        </p:spPr>
      </p:pic>
    </p:spTree>
    <p:extLst>
      <p:ext uri="{BB962C8B-B14F-4D97-AF65-F5344CB8AC3E}">
        <p14:creationId xmlns:p14="http://schemas.microsoft.com/office/powerpoint/2010/main" val="3790388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FDB4-3F63-477C-B803-B603AF3A6C7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B1C775E-AB13-40A4-842D-467A576C6D8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D9FD2A9-4142-4784-B72A-4C37428DD5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5" name="Picture 4">
            <a:extLst>
              <a:ext uri="{FF2B5EF4-FFF2-40B4-BE49-F238E27FC236}">
                <a16:creationId xmlns:a16="http://schemas.microsoft.com/office/drawing/2014/main" id="{6EDA8A57-133B-4760-B826-0704C623E5A3}"/>
              </a:ext>
            </a:extLst>
          </p:cNvPr>
          <p:cNvPicPr>
            <a:picLocks noChangeAspect="1"/>
          </p:cNvPicPr>
          <p:nvPr/>
        </p:nvPicPr>
        <p:blipFill>
          <a:blip r:embed="rId2"/>
          <a:stretch>
            <a:fillRect/>
          </a:stretch>
        </p:blipFill>
        <p:spPr>
          <a:xfrm>
            <a:off x="709612" y="533400"/>
            <a:ext cx="10772775" cy="5791200"/>
          </a:xfrm>
          <a:prstGeom prst="rect">
            <a:avLst/>
          </a:prstGeom>
        </p:spPr>
      </p:pic>
    </p:spTree>
    <p:extLst>
      <p:ext uri="{BB962C8B-B14F-4D97-AF65-F5344CB8AC3E}">
        <p14:creationId xmlns:p14="http://schemas.microsoft.com/office/powerpoint/2010/main" val="1923887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E3243-4B2F-417C-8185-FB3B16EB176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76E50BE-07AE-4218-AB13-DBDD48910C3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B5053A4A-8B2D-4216-B171-4BE238F0B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5" name="Picture 4">
            <a:extLst>
              <a:ext uri="{FF2B5EF4-FFF2-40B4-BE49-F238E27FC236}">
                <a16:creationId xmlns:a16="http://schemas.microsoft.com/office/drawing/2014/main" id="{70E54B9A-33DB-44EB-B8D4-788EB2807F03}"/>
              </a:ext>
            </a:extLst>
          </p:cNvPr>
          <p:cNvPicPr>
            <a:picLocks noChangeAspect="1"/>
          </p:cNvPicPr>
          <p:nvPr/>
        </p:nvPicPr>
        <p:blipFill>
          <a:blip r:embed="rId2"/>
          <a:stretch>
            <a:fillRect/>
          </a:stretch>
        </p:blipFill>
        <p:spPr>
          <a:xfrm>
            <a:off x="1042987" y="615950"/>
            <a:ext cx="10677525" cy="5972175"/>
          </a:xfrm>
          <a:prstGeom prst="rect">
            <a:avLst/>
          </a:prstGeom>
        </p:spPr>
      </p:pic>
    </p:spTree>
    <p:extLst>
      <p:ext uri="{BB962C8B-B14F-4D97-AF65-F5344CB8AC3E}">
        <p14:creationId xmlns:p14="http://schemas.microsoft.com/office/powerpoint/2010/main" val="3593132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99D5-4AF0-4AE6-A676-39D48092A25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3122DC5-7D58-4783-A461-522F5DDCCBE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47EA718-9FB5-4E87-810C-4E08726ADC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5" name="Picture 4">
            <a:extLst>
              <a:ext uri="{FF2B5EF4-FFF2-40B4-BE49-F238E27FC236}">
                <a16:creationId xmlns:a16="http://schemas.microsoft.com/office/drawing/2014/main" id="{75E1B32D-ABA8-4277-9A5B-2ACA13D20F5E}"/>
              </a:ext>
            </a:extLst>
          </p:cNvPr>
          <p:cNvPicPr>
            <a:picLocks noChangeAspect="1"/>
          </p:cNvPicPr>
          <p:nvPr/>
        </p:nvPicPr>
        <p:blipFill>
          <a:blip r:embed="rId2"/>
          <a:stretch>
            <a:fillRect/>
          </a:stretch>
        </p:blipFill>
        <p:spPr>
          <a:xfrm>
            <a:off x="433387" y="1104900"/>
            <a:ext cx="10410825" cy="5753100"/>
          </a:xfrm>
          <a:prstGeom prst="rect">
            <a:avLst/>
          </a:prstGeom>
        </p:spPr>
      </p:pic>
    </p:spTree>
    <p:extLst>
      <p:ext uri="{BB962C8B-B14F-4D97-AF65-F5344CB8AC3E}">
        <p14:creationId xmlns:p14="http://schemas.microsoft.com/office/powerpoint/2010/main" val="1896886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Future Improvements</a:t>
            </a:r>
            <a:endParaRPr/>
          </a:p>
        </p:txBody>
      </p:sp>
      <p:sp>
        <p:nvSpPr>
          <p:cNvPr id="370" name="Google Shape;370;p28"/>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1000"/>
              </a:spcBef>
              <a:spcAft>
                <a:spcPts val="0"/>
              </a:spcAft>
              <a:buClr>
                <a:schemeClr val="dk1"/>
              </a:buClr>
              <a:buSzPts val="2800"/>
              <a:buChar char="•"/>
            </a:pPr>
            <a:r>
              <a:rPr lang="en-US" dirty="0"/>
              <a:t>Optimizing callbacks to minimize loss &amp; maximize accuracy</a:t>
            </a:r>
          </a:p>
          <a:p>
            <a:pPr marL="228600" lvl="0" indent="-228600" algn="l" rtl="0">
              <a:lnSpc>
                <a:spcPct val="90000"/>
              </a:lnSpc>
              <a:spcBef>
                <a:spcPts val="1000"/>
              </a:spcBef>
              <a:spcAft>
                <a:spcPts val="0"/>
              </a:spcAft>
              <a:buClr>
                <a:schemeClr val="dk1"/>
              </a:buClr>
              <a:buSzPts val="2800"/>
              <a:buChar char="•"/>
            </a:pPr>
            <a:r>
              <a:rPr lang="en-US" dirty="0"/>
              <a:t>Do NN visualizations to better understand the mind of the NN</a:t>
            </a:r>
          </a:p>
          <a:p>
            <a:pPr marL="228600" lvl="0" indent="-228600" algn="l" rtl="0">
              <a:lnSpc>
                <a:spcPct val="90000"/>
              </a:lnSpc>
              <a:spcBef>
                <a:spcPts val="1000"/>
              </a:spcBef>
              <a:spcAft>
                <a:spcPts val="0"/>
              </a:spcAft>
              <a:buClr>
                <a:schemeClr val="dk1"/>
              </a:buClr>
              <a:buSzPts val="2800"/>
              <a:buChar char="•"/>
            </a:pPr>
            <a:r>
              <a:rPr lang="en-US" dirty="0"/>
              <a:t>Incorporate more species, experiment with sub-optimal images</a:t>
            </a:r>
          </a:p>
          <a:p>
            <a:pPr marL="228600" lvl="0" indent="-228600" algn="l" rtl="0">
              <a:lnSpc>
                <a:spcPct val="90000"/>
              </a:lnSpc>
              <a:spcBef>
                <a:spcPts val="1000"/>
              </a:spcBef>
              <a:spcAft>
                <a:spcPts val="0"/>
              </a:spcAft>
              <a:buClr>
                <a:schemeClr val="dk1"/>
              </a:buClr>
              <a:buSzPts val="2800"/>
              <a:buChar char="•"/>
            </a:pPr>
            <a:r>
              <a:rPr lang="en-US" dirty="0"/>
              <a:t>Find a way to handle blank images</a:t>
            </a:r>
          </a:p>
          <a:p>
            <a:pPr marL="228600" lvl="0" indent="-228600" algn="l" rtl="0">
              <a:lnSpc>
                <a:spcPct val="90000"/>
              </a:lnSpc>
              <a:spcBef>
                <a:spcPts val="1000"/>
              </a:spcBef>
              <a:spcAft>
                <a:spcPts val="0"/>
              </a:spcAft>
              <a:buClr>
                <a:schemeClr val="dk1"/>
              </a:buClr>
              <a:buSzPts val="2800"/>
              <a:buChar char="•"/>
            </a:pPr>
            <a:endParaRPr dirty="0"/>
          </a:p>
        </p:txBody>
      </p:sp>
      <p:sp>
        <p:nvSpPr>
          <p:cNvPr id="371" name="Google Shape;371;p2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Questions</a:t>
            </a:r>
            <a:endParaRPr/>
          </a:p>
        </p:txBody>
      </p:sp>
      <p:sp>
        <p:nvSpPr>
          <p:cNvPr id="378" name="Google Shape;378;p3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2" name="TextBox 1">
            <a:extLst>
              <a:ext uri="{FF2B5EF4-FFF2-40B4-BE49-F238E27FC236}">
                <a16:creationId xmlns:a16="http://schemas.microsoft.com/office/drawing/2014/main" id="{CB31F2D7-77A0-42D5-8889-18F1DC219DCA}"/>
              </a:ext>
            </a:extLst>
          </p:cNvPr>
          <p:cNvSpPr txBox="1"/>
          <p:nvPr/>
        </p:nvSpPr>
        <p:spPr>
          <a:xfrm>
            <a:off x="3108960" y="2774058"/>
            <a:ext cx="6789420" cy="1569660"/>
          </a:xfrm>
          <a:prstGeom prst="rect">
            <a:avLst/>
          </a:prstGeom>
          <a:noFill/>
        </p:spPr>
        <p:txBody>
          <a:bodyPr wrap="square" rtlCol="0">
            <a:spAutoFit/>
          </a:bodyPr>
          <a:lstStyle/>
          <a:p>
            <a:r>
              <a:rPr lang="en-US" sz="9600" dirty="0"/>
              <a:t>THE END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Where Does the data Come from?</a:t>
            </a:r>
            <a:endParaRPr/>
          </a:p>
        </p:txBody>
      </p:sp>
      <p:sp>
        <p:nvSpPr>
          <p:cNvPr id="124" name="Google Shape;124;p3"/>
          <p:cNvSpPr txBox="1">
            <a:spLocks noGrp="1"/>
          </p:cNvSpPr>
          <p:nvPr>
            <p:ph type="body" idx="1"/>
          </p:nvPr>
        </p:nvSpPr>
        <p:spPr>
          <a:xfrm>
            <a:off x="1155148" y="1617441"/>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Data collected as part of Snapshot Serengeti</a:t>
            </a:r>
            <a:endParaRPr/>
          </a:p>
          <a:p>
            <a:pPr marL="685800" lvl="1" indent="-228600" algn="l" rtl="0">
              <a:lnSpc>
                <a:spcPct val="90000"/>
              </a:lnSpc>
              <a:spcBef>
                <a:spcPts val="500"/>
              </a:spcBef>
              <a:spcAft>
                <a:spcPts val="0"/>
              </a:spcAft>
              <a:buClr>
                <a:schemeClr val="dk1"/>
              </a:buClr>
              <a:buSzPts val="2400"/>
              <a:buChar char="•"/>
            </a:pPr>
            <a:r>
              <a:rPr lang="en-US"/>
              <a:t>Part of The Serengeti Lion Project</a:t>
            </a:r>
            <a:endParaRPr/>
          </a:p>
          <a:p>
            <a:pPr marL="1143000" lvl="2" indent="-228600" algn="l" rtl="0">
              <a:lnSpc>
                <a:spcPct val="90000"/>
              </a:lnSpc>
              <a:spcBef>
                <a:spcPts val="500"/>
              </a:spcBef>
              <a:spcAft>
                <a:spcPts val="0"/>
              </a:spcAft>
              <a:buClr>
                <a:schemeClr val="dk1"/>
              </a:buClr>
              <a:buSzPts val="2000"/>
              <a:buChar char="•"/>
            </a:pPr>
            <a:r>
              <a:rPr lang="en-US"/>
              <a:t>330 lions in 24 prides</a:t>
            </a:r>
            <a:endParaRPr/>
          </a:p>
          <a:p>
            <a:pPr marL="228600" lvl="0" indent="-228600" algn="l" rtl="0">
              <a:lnSpc>
                <a:spcPct val="90000"/>
              </a:lnSpc>
              <a:spcBef>
                <a:spcPts val="1000"/>
              </a:spcBef>
              <a:spcAft>
                <a:spcPts val="0"/>
              </a:spcAft>
              <a:buClr>
                <a:schemeClr val="dk1"/>
              </a:buClr>
              <a:buSzPts val="2800"/>
              <a:buChar char="•"/>
            </a:pPr>
            <a:r>
              <a:rPr lang="en-US"/>
              <a:t>Trap Cameras (225 total)</a:t>
            </a:r>
            <a:endParaRPr/>
          </a:p>
          <a:p>
            <a:pPr marL="685800" lvl="1" indent="-228600" algn="l" rtl="0">
              <a:lnSpc>
                <a:spcPct val="90000"/>
              </a:lnSpc>
              <a:spcBef>
                <a:spcPts val="500"/>
              </a:spcBef>
              <a:spcAft>
                <a:spcPts val="0"/>
              </a:spcAft>
              <a:buClr>
                <a:schemeClr val="dk1"/>
              </a:buClr>
              <a:buSzPts val="2400"/>
              <a:buChar char="•"/>
            </a:pPr>
            <a:r>
              <a:rPr lang="en-US"/>
              <a:t>Triggered by passive infrared</a:t>
            </a:r>
            <a:endParaRPr/>
          </a:p>
          <a:p>
            <a:pPr marL="1143000" lvl="2" indent="-228600" algn="l" rtl="0">
              <a:lnSpc>
                <a:spcPct val="90000"/>
              </a:lnSpc>
              <a:spcBef>
                <a:spcPts val="500"/>
              </a:spcBef>
              <a:spcAft>
                <a:spcPts val="0"/>
              </a:spcAft>
              <a:buClr>
                <a:srgbClr val="000000"/>
              </a:buClr>
              <a:buSzPts val="2000"/>
              <a:buChar char="•"/>
            </a:pPr>
            <a:r>
              <a:rPr lang="en-US" b="0" i="0">
                <a:solidFill>
                  <a:srgbClr val="000000"/>
                </a:solidFill>
                <a:latin typeface="Karla"/>
                <a:ea typeface="Karla"/>
                <a:cs typeface="Karla"/>
                <a:sym typeface="Karla"/>
              </a:rPr>
              <a:t>Scoutguard 565 and DLC Covert Reveal </a:t>
            </a:r>
            <a:r>
              <a:rPr lang="en-US">
                <a:solidFill>
                  <a:srgbClr val="000000"/>
                </a:solidFill>
                <a:latin typeface="Karla"/>
                <a:ea typeface="Karla"/>
                <a:cs typeface="Karla"/>
                <a:sym typeface="Karla"/>
              </a:rPr>
              <a:t>(Shown in the footer of each image)</a:t>
            </a:r>
            <a:endParaRPr/>
          </a:p>
          <a:p>
            <a:pPr marL="228600" lvl="0" indent="-228600" algn="l" rtl="0">
              <a:lnSpc>
                <a:spcPct val="90000"/>
              </a:lnSpc>
              <a:spcBef>
                <a:spcPts val="1000"/>
              </a:spcBef>
              <a:spcAft>
                <a:spcPts val="0"/>
              </a:spcAft>
              <a:buClr>
                <a:srgbClr val="000000"/>
              </a:buClr>
              <a:buSzPts val="2800"/>
              <a:buChar char="•"/>
            </a:pPr>
            <a:r>
              <a:rPr lang="en-US">
                <a:solidFill>
                  <a:srgbClr val="000000"/>
                </a:solidFill>
                <a:latin typeface="Karla"/>
                <a:ea typeface="Karla"/>
                <a:cs typeface="Karla"/>
                <a:sym typeface="Karla"/>
              </a:rPr>
              <a:t>Scientific Questions </a:t>
            </a:r>
            <a:endParaRPr/>
          </a:p>
          <a:p>
            <a:pPr marL="685800" lvl="1" indent="-228600" algn="l" rtl="0">
              <a:lnSpc>
                <a:spcPct val="90000"/>
              </a:lnSpc>
              <a:spcBef>
                <a:spcPts val="500"/>
              </a:spcBef>
              <a:spcAft>
                <a:spcPts val="0"/>
              </a:spcAft>
              <a:buClr>
                <a:srgbClr val="000000"/>
              </a:buClr>
              <a:buSzPts val="2400"/>
              <a:buChar char="•"/>
            </a:pPr>
            <a:r>
              <a:rPr lang="en-US">
                <a:solidFill>
                  <a:srgbClr val="000000"/>
                </a:solidFill>
                <a:latin typeface="Karla"/>
                <a:ea typeface="Karla"/>
                <a:cs typeface="Karla"/>
                <a:sym typeface="Karla"/>
              </a:rPr>
              <a:t>Carnivore Existence</a:t>
            </a:r>
            <a:endParaRPr/>
          </a:p>
          <a:p>
            <a:pPr marL="685800" lvl="1" indent="-228600" algn="l" rtl="0">
              <a:lnSpc>
                <a:spcPct val="90000"/>
              </a:lnSpc>
              <a:spcBef>
                <a:spcPts val="500"/>
              </a:spcBef>
              <a:spcAft>
                <a:spcPts val="0"/>
              </a:spcAft>
              <a:buClr>
                <a:srgbClr val="000000"/>
              </a:buClr>
              <a:buSzPts val="2400"/>
              <a:buChar char="•"/>
            </a:pPr>
            <a:r>
              <a:rPr lang="en-US">
                <a:solidFill>
                  <a:srgbClr val="000000"/>
                </a:solidFill>
                <a:latin typeface="Karla"/>
                <a:ea typeface="Karla"/>
                <a:cs typeface="Karla"/>
                <a:sym typeface="Karla"/>
              </a:rPr>
              <a:t>Herbivore Existence</a:t>
            </a:r>
            <a:endParaRPr/>
          </a:p>
          <a:p>
            <a:pPr marL="685800" lvl="1" indent="-228600" algn="l" rtl="0">
              <a:lnSpc>
                <a:spcPct val="90000"/>
              </a:lnSpc>
              <a:spcBef>
                <a:spcPts val="500"/>
              </a:spcBef>
              <a:spcAft>
                <a:spcPts val="0"/>
              </a:spcAft>
              <a:buClr>
                <a:srgbClr val="000000"/>
              </a:buClr>
              <a:buSzPts val="2400"/>
              <a:buChar char="•"/>
            </a:pPr>
            <a:r>
              <a:rPr lang="en-US">
                <a:solidFill>
                  <a:srgbClr val="000000"/>
                </a:solidFill>
                <a:latin typeface="Karla"/>
                <a:ea typeface="Karla"/>
                <a:cs typeface="Karla"/>
                <a:sym typeface="Karla"/>
              </a:rPr>
              <a:t>Predatory Prey Relationships</a:t>
            </a:r>
            <a:endParaRPr/>
          </a:p>
        </p:txBody>
      </p:sp>
      <p:sp>
        <p:nvSpPr>
          <p:cNvPr id="127" name="Google Shape;127;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25" name="Google Shape;125;p3"/>
          <p:cNvPicPr preferRelativeResize="0"/>
          <p:nvPr/>
        </p:nvPicPr>
        <p:blipFill rotWithShape="1">
          <a:blip r:embed="rId3">
            <a:alphaModFix/>
          </a:blip>
          <a:srcRect/>
          <a:stretch/>
        </p:blipFill>
        <p:spPr>
          <a:xfrm>
            <a:off x="9734932" y="1293024"/>
            <a:ext cx="2042540" cy="1649980"/>
          </a:xfrm>
          <a:prstGeom prst="rect">
            <a:avLst/>
          </a:prstGeom>
          <a:noFill/>
          <a:ln>
            <a:noFill/>
          </a:ln>
        </p:spPr>
      </p:pic>
      <p:sp>
        <p:nvSpPr>
          <p:cNvPr id="126" name="Google Shape;126;p3"/>
          <p:cNvSpPr txBox="1"/>
          <p:nvPr/>
        </p:nvSpPr>
        <p:spPr>
          <a:xfrm>
            <a:off x="9710928" y="2743200"/>
            <a:ext cx="206654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
                <a:solidFill>
                  <a:schemeClr val="dk1"/>
                </a:solidFill>
                <a:latin typeface="Open Sans"/>
                <a:ea typeface="Open Sans"/>
                <a:cs typeface="Open Sans"/>
                <a:sym typeface="Open Sans"/>
              </a:rPr>
              <a:t>https://www.zooniverse.org/projects/zooniverse/snapshot-serengeti/about/research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Data Source</a:t>
            </a:r>
            <a:endParaRPr/>
          </a:p>
        </p:txBody>
      </p:sp>
      <p:sp>
        <p:nvSpPr>
          <p:cNvPr id="144" name="Google Shape;144;p5"/>
          <p:cNvSpPr txBox="1">
            <a:spLocks noGrp="1"/>
          </p:cNvSpPr>
          <p:nvPr>
            <p:ph type="body" idx="1"/>
          </p:nvPr>
        </p:nvSpPr>
        <p:spPr>
          <a:xfrm>
            <a:off x="945675" y="1513900"/>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There were 11 seasons of the program</a:t>
            </a:r>
            <a:endParaRPr/>
          </a:p>
          <a:p>
            <a:pPr marL="228600" lvl="0" indent="-228600" algn="l" rtl="0">
              <a:lnSpc>
                <a:spcPct val="90000"/>
              </a:lnSpc>
              <a:spcBef>
                <a:spcPts val="1000"/>
              </a:spcBef>
              <a:spcAft>
                <a:spcPts val="0"/>
              </a:spcAft>
              <a:buClr>
                <a:schemeClr val="dk1"/>
              </a:buClr>
              <a:buSzPts val="2800"/>
              <a:buChar char="•"/>
            </a:pPr>
            <a:r>
              <a:rPr lang="en-US"/>
              <a:t>2,688,077 images</a:t>
            </a:r>
            <a:endParaRPr/>
          </a:p>
          <a:p>
            <a:pPr marL="228600" lvl="0" indent="-228600" algn="l" rtl="0">
              <a:lnSpc>
                <a:spcPct val="90000"/>
              </a:lnSpc>
              <a:spcBef>
                <a:spcPts val="1000"/>
              </a:spcBef>
              <a:spcAft>
                <a:spcPts val="0"/>
              </a:spcAft>
              <a:buClr>
                <a:schemeClr val="dk1"/>
              </a:buClr>
              <a:buSzPts val="2800"/>
              <a:buChar char="•"/>
            </a:pPr>
            <a:r>
              <a:rPr lang="en-US"/>
              <a:t>Approximately 596 GB per season, 5,709 Total</a:t>
            </a:r>
            <a:endParaRPr/>
          </a:p>
          <a:p>
            <a:pPr marL="685800" lvl="1" indent="-228600" algn="l" rtl="0">
              <a:lnSpc>
                <a:spcPct val="90000"/>
              </a:lnSpc>
              <a:spcBef>
                <a:spcPts val="500"/>
              </a:spcBef>
              <a:spcAft>
                <a:spcPts val="0"/>
              </a:spcAft>
              <a:buClr>
                <a:schemeClr val="dk1"/>
              </a:buClr>
              <a:buSzPts val="2400"/>
              <a:buChar char="•"/>
            </a:pPr>
            <a:r>
              <a:rPr lang="en-US"/>
              <a:t>Mostly blank</a:t>
            </a:r>
            <a:endParaRPr/>
          </a:p>
          <a:p>
            <a:pPr marL="228600" lvl="0" indent="-228600" algn="l" rtl="0">
              <a:lnSpc>
                <a:spcPct val="90000"/>
              </a:lnSpc>
              <a:spcBef>
                <a:spcPts val="1000"/>
              </a:spcBef>
              <a:spcAft>
                <a:spcPts val="0"/>
              </a:spcAft>
              <a:buClr>
                <a:schemeClr val="dk1"/>
              </a:buClr>
              <a:buSzPts val="2800"/>
              <a:buChar char="•"/>
            </a:pPr>
            <a:r>
              <a:rPr lang="en-US"/>
              <a:t>Some sequence (not always)</a:t>
            </a:r>
            <a:endParaRPr/>
          </a:p>
        </p:txBody>
      </p:sp>
      <p:sp>
        <p:nvSpPr>
          <p:cNvPr id="146" name="Google Shape;146;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145" name="Google Shape;145;p5"/>
          <p:cNvGraphicFramePr/>
          <p:nvPr/>
        </p:nvGraphicFramePr>
        <p:xfrm>
          <a:off x="7352523" y="3546554"/>
          <a:ext cx="2348450" cy="2879725"/>
        </p:xfrm>
        <a:graphic>
          <a:graphicData uri="http://schemas.openxmlformats.org/drawingml/2006/table">
            <a:tbl>
              <a:tblPr>
                <a:noFill/>
                <a:tableStyleId>{4E9316CA-4284-481B-AF3D-CCBCCC696C8B}</a:tableStyleId>
              </a:tblPr>
              <a:tblGrid>
                <a:gridCol w="834100">
                  <a:extLst>
                    <a:ext uri="{9D8B030D-6E8A-4147-A177-3AD203B41FA5}">
                      <a16:colId xmlns:a16="http://schemas.microsoft.com/office/drawing/2014/main" val="20000"/>
                    </a:ext>
                  </a:extLst>
                </a:gridCol>
                <a:gridCol w="757175">
                  <a:extLst>
                    <a:ext uri="{9D8B030D-6E8A-4147-A177-3AD203B41FA5}">
                      <a16:colId xmlns:a16="http://schemas.microsoft.com/office/drawing/2014/main" val="20001"/>
                    </a:ext>
                  </a:extLst>
                </a:gridCol>
                <a:gridCol w="757175">
                  <a:extLst>
                    <a:ext uri="{9D8B030D-6E8A-4147-A177-3AD203B41FA5}">
                      <a16:colId xmlns:a16="http://schemas.microsoft.com/office/drawing/2014/main" val="20002"/>
                    </a:ext>
                  </a:extLst>
                </a:gridCol>
              </a:tblGrid>
              <a:tr h="675250">
                <a:tc>
                  <a:txBody>
                    <a:bodyPr/>
                    <a:lstStyle/>
                    <a:p>
                      <a:pPr marL="0" marR="0" lvl="0" indent="0" algn="ctr" rtl="0">
                        <a:spcBef>
                          <a:spcPts val="0"/>
                        </a:spcBef>
                        <a:spcAft>
                          <a:spcPts val="0"/>
                        </a:spcAft>
                        <a:buNone/>
                      </a:pPr>
                      <a:r>
                        <a:rPr lang="en-US" sz="950" b="1" u="none" strike="noStrike" cap="none"/>
                        <a:t>Species</a:t>
                      </a:r>
                      <a:endParaRPr sz="950" b="1" i="0" u="none" strike="noStrike" cap="none">
                        <a:solidFill>
                          <a:srgbClr val="FFFFFF"/>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b="1" u="none" strike="noStrike" cap="none"/>
                        <a:t>Count</a:t>
                      </a:r>
                      <a:endParaRPr sz="950" b="1" i="0" u="none" strike="noStrike" cap="none">
                        <a:solidFill>
                          <a:srgbClr val="FFFFFF"/>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b="1" u="none" strike="noStrike" cap="none"/>
                        <a:t>Percent</a:t>
                      </a:r>
                      <a:endParaRPr sz="950" b="1" i="0" u="none" strike="noStrike" cap="none">
                        <a:solidFill>
                          <a:srgbClr val="FFFFFF"/>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0"/>
                  </a:ext>
                </a:extLst>
              </a:tr>
              <a:tr h="198600">
                <a:tc>
                  <a:txBody>
                    <a:bodyPr/>
                    <a:lstStyle/>
                    <a:p>
                      <a:pPr marL="0" marR="0" lvl="0" indent="0" algn="ctr" rtl="0">
                        <a:spcBef>
                          <a:spcPts val="0"/>
                        </a:spcBef>
                        <a:spcAft>
                          <a:spcPts val="0"/>
                        </a:spcAft>
                        <a:buNone/>
                      </a:pPr>
                      <a:r>
                        <a:rPr lang="en-US" sz="950" u="none" strike="noStrike" cap="none"/>
                        <a:t>blank</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1998455</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74.30%</a:t>
                      </a:r>
                      <a:endParaRPr sz="95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1"/>
                  </a:ext>
                </a:extLst>
              </a:tr>
              <a:tr h="198600">
                <a:tc>
                  <a:txBody>
                    <a:bodyPr/>
                    <a:lstStyle/>
                    <a:p>
                      <a:pPr marL="0" marR="0" lvl="0" indent="0" algn="ctr" rtl="0">
                        <a:spcBef>
                          <a:spcPts val="0"/>
                        </a:spcBef>
                        <a:spcAft>
                          <a:spcPts val="0"/>
                        </a:spcAft>
                        <a:buNone/>
                      </a:pPr>
                      <a:r>
                        <a:rPr lang="en-US" sz="950" u="none" strike="noStrike" cap="none"/>
                        <a:t>wildebeest</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197080</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7.30%</a:t>
                      </a:r>
                      <a:endParaRPr sz="95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2"/>
                  </a:ext>
                </a:extLst>
              </a:tr>
              <a:tr h="198600">
                <a:tc>
                  <a:txBody>
                    <a:bodyPr/>
                    <a:lstStyle/>
                    <a:p>
                      <a:pPr marL="0" marR="0" lvl="0" indent="0" algn="ctr" rtl="0">
                        <a:spcBef>
                          <a:spcPts val="0"/>
                        </a:spcBef>
                        <a:spcAft>
                          <a:spcPts val="0"/>
                        </a:spcAft>
                        <a:buNone/>
                      </a:pPr>
                      <a:r>
                        <a:rPr lang="en-US" sz="950" u="none" strike="noStrike" cap="none"/>
                        <a:t>zebra</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139214</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5.20%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3"/>
                  </a:ext>
                </a:extLst>
              </a:tr>
              <a:tr h="337625">
                <a:tc>
                  <a:txBody>
                    <a:bodyPr/>
                    <a:lstStyle/>
                    <a:p>
                      <a:pPr marL="0" marR="0" lvl="0" indent="0" algn="ctr" rtl="0">
                        <a:spcBef>
                          <a:spcPts val="0"/>
                        </a:spcBef>
                        <a:spcAft>
                          <a:spcPts val="0"/>
                        </a:spcAft>
                        <a:buNone/>
                      </a:pPr>
                      <a:r>
                        <a:rPr lang="en-US" sz="950" u="none" strike="noStrike" cap="none"/>
                        <a:t>elephant</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21658</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0.80%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4"/>
                  </a:ext>
                </a:extLst>
              </a:tr>
              <a:tr h="337625">
                <a:tc>
                  <a:txBody>
                    <a:bodyPr/>
                    <a:lstStyle/>
                    <a:p>
                      <a:pPr marL="0" marR="0" lvl="0" indent="0" algn="ctr" rtl="0">
                        <a:spcBef>
                          <a:spcPts val="0"/>
                        </a:spcBef>
                        <a:spcAft>
                          <a:spcPts val="0"/>
                        </a:spcAft>
                        <a:buNone/>
                      </a:pPr>
                      <a:r>
                        <a:rPr lang="en-US" sz="950" u="none" strike="noStrike" cap="none"/>
                        <a:t>human</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17106</a:t>
                      </a:r>
                      <a:endParaRPr sz="950" b="0"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0.60%</a:t>
                      </a:r>
                      <a:endParaRPr sz="950" b="0"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5"/>
                  </a:ext>
                </a:extLst>
              </a:tr>
              <a:tr h="198600">
                <a:tc>
                  <a:txBody>
                    <a:bodyPr/>
                    <a:lstStyle/>
                    <a:p>
                      <a:pPr marL="0" marR="0" lvl="0" indent="0" algn="ctr" rtl="0">
                        <a:spcBef>
                          <a:spcPts val="0"/>
                        </a:spcBef>
                        <a:spcAft>
                          <a:spcPts val="0"/>
                        </a:spcAft>
                        <a:buNone/>
                      </a:pPr>
                      <a:r>
                        <a:rPr lang="en-US" sz="950" u="none" strike="noStrike" cap="none"/>
                        <a:t>impala</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16849</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0.60%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6"/>
                  </a:ext>
                </a:extLst>
              </a:tr>
              <a:tr h="337625">
                <a:tc>
                  <a:txBody>
                    <a:bodyPr/>
                    <a:lstStyle/>
                    <a:p>
                      <a:pPr marL="0" marR="0" lvl="0" indent="0" algn="ctr" rtl="0">
                        <a:spcBef>
                          <a:spcPts val="0"/>
                        </a:spcBef>
                        <a:spcAft>
                          <a:spcPts val="0"/>
                        </a:spcAft>
                        <a:buNone/>
                      </a:pPr>
                      <a:r>
                        <a:rPr lang="en-US" sz="950" u="none" strike="noStrike" cap="none"/>
                        <a:t>lionFemale</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5828</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0.20%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7"/>
                  </a:ext>
                </a:extLst>
              </a:tr>
              <a:tr h="198600">
                <a:tc>
                  <a:txBody>
                    <a:bodyPr/>
                    <a:lstStyle/>
                    <a:p>
                      <a:pPr marL="0" marR="0" lvl="0" indent="0" algn="ctr" rtl="0">
                        <a:spcBef>
                          <a:spcPts val="0"/>
                        </a:spcBef>
                        <a:spcAft>
                          <a:spcPts val="0"/>
                        </a:spcAft>
                        <a:buNone/>
                      </a:pPr>
                      <a:r>
                        <a:rPr lang="en-US" sz="950" u="none" strike="noStrike" cap="none"/>
                        <a:t>cheetah</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2630</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0.10%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8"/>
                  </a:ext>
                </a:extLst>
              </a:tr>
              <a:tr h="198600">
                <a:tc>
                  <a:txBody>
                    <a:bodyPr/>
                    <a:lstStyle/>
                    <a:p>
                      <a:pPr marL="0" marR="0" lvl="0" indent="0" algn="ctr" rtl="0">
                        <a:spcBef>
                          <a:spcPts val="0"/>
                        </a:spcBef>
                        <a:spcAft>
                          <a:spcPts val="0"/>
                        </a:spcAft>
                        <a:buNone/>
                      </a:pPr>
                      <a:r>
                        <a:rPr lang="en-US" sz="950" u="none" strike="noStrike" cap="none"/>
                        <a:t>lionMale</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1748</a:t>
                      </a:r>
                      <a:endParaRPr sz="950" b="1" i="0" u="none" strike="noStrike" cap="none">
                        <a:solidFill>
                          <a:srgbClr val="000000"/>
                        </a:solidFill>
                        <a:latin typeface="Arial"/>
                        <a:ea typeface="Arial"/>
                        <a:cs typeface="Arial"/>
                        <a:sym typeface="Arial"/>
                      </a:endParaRPr>
                    </a:p>
                  </a:txBody>
                  <a:tcPr marL="9525" marR="9525" marT="9525" marB="0" anchor="ctr"/>
                </a:tc>
                <a:tc>
                  <a:txBody>
                    <a:bodyPr/>
                    <a:lstStyle/>
                    <a:p>
                      <a:pPr marL="0" marR="0" lvl="0" indent="0" algn="ctr" rtl="0">
                        <a:spcBef>
                          <a:spcPts val="0"/>
                        </a:spcBef>
                        <a:spcAft>
                          <a:spcPts val="0"/>
                        </a:spcAft>
                        <a:buNone/>
                      </a:pPr>
                      <a:r>
                        <a:rPr lang="en-US" sz="950" u="none" strike="noStrike" cap="none"/>
                        <a:t>0.10%</a:t>
                      </a:r>
                      <a:endParaRPr sz="950" b="1" i="0" u="none" strike="noStrike" cap="none">
                        <a:solidFill>
                          <a:srgbClr val="000000"/>
                        </a:solidFill>
                        <a:latin typeface="Arial"/>
                        <a:ea typeface="Arial"/>
                        <a:cs typeface="Arial"/>
                        <a:sym typeface="Arial"/>
                      </a:endParaRPr>
                    </a:p>
                  </a:txBody>
                  <a:tcPr marL="9525" marR="9525" marT="9525" marB="0" anchor="ctr"/>
                </a:tc>
                <a:extLst>
                  <a:ext uri="{0D108BD9-81ED-4DB2-BD59-A6C34878D82A}">
                    <a16:rowId xmlns:a16="http://schemas.microsoft.com/office/drawing/2014/main" val="10009"/>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Image Identification</a:t>
            </a:r>
            <a:endParaRPr/>
          </a:p>
        </p:txBody>
      </p:sp>
      <p:sp>
        <p:nvSpPr>
          <p:cNvPr id="133" name="Google Shape;133;p4"/>
          <p:cNvSpPr txBox="1">
            <a:spLocks noGrp="1"/>
          </p:cNvSpPr>
          <p:nvPr>
            <p:ph type="body" idx="1"/>
          </p:nvPr>
        </p:nvSpPr>
        <p:spPr>
          <a:xfrm>
            <a:off x="838200" y="1471961"/>
            <a:ext cx="10515600" cy="470500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Image classification crowdsourced through  Zooniverse</a:t>
            </a:r>
            <a:endParaRPr/>
          </a:p>
          <a:p>
            <a:pPr marL="685800" lvl="1" indent="-228600" algn="l" rtl="0">
              <a:lnSpc>
                <a:spcPct val="90000"/>
              </a:lnSpc>
              <a:spcBef>
                <a:spcPts val="500"/>
              </a:spcBef>
              <a:spcAft>
                <a:spcPts val="0"/>
              </a:spcAft>
              <a:buClr>
                <a:schemeClr val="dk1"/>
              </a:buClr>
              <a:buSzPts val="2000"/>
              <a:buChar char="•"/>
            </a:pPr>
            <a:r>
              <a:rPr lang="en-US" sz="2000" u="sng">
                <a:solidFill>
                  <a:schemeClr val="hlink"/>
                </a:solidFill>
                <a:hlinkClick r:id="rId3"/>
              </a:rPr>
              <a:t>https://www.zooniverse.org/projects/zooniverse/snapshot-serengeti</a:t>
            </a:r>
            <a:endParaRPr sz="2000"/>
          </a:p>
          <a:p>
            <a:pPr marL="228600" lvl="0" indent="-228600" algn="l" rtl="0">
              <a:lnSpc>
                <a:spcPct val="90000"/>
              </a:lnSpc>
              <a:spcBef>
                <a:spcPts val="1000"/>
              </a:spcBef>
              <a:spcAft>
                <a:spcPts val="0"/>
              </a:spcAft>
              <a:buClr>
                <a:schemeClr val="dk1"/>
              </a:buClr>
              <a:buSzPts val="2400"/>
              <a:buChar char="•"/>
            </a:pPr>
            <a:r>
              <a:rPr lang="en-US" sz="2400"/>
              <a:t>Participants asked to identify a trap photograph</a:t>
            </a:r>
            <a:endParaRPr/>
          </a:p>
          <a:p>
            <a:pPr marL="228600" lvl="0" indent="-228600" algn="l" rtl="0">
              <a:lnSpc>
                <a:spcPct val="90000"/>
              </a:lnSpc>
              <a:spcBef>
                <a:spcPts val="1000"/>
              </a:spcBef>
              <a:spcAft>
                <a:spcPts val="0"/>
              </a:spcAft>
              <a:buClr>
                <a:schemeClr val="dk1"/>
              </a:buClr>
              <a:buSzPts val="2400"/>
              <a:buChar char="•"/>
            </a:pPr>
            <a:r>
              <a:rPr lang="en-US" sz="2400"/>
              <a:t>63 species including blank, human, and fire.</a:t>
            </a:r>
            <a:endParaRPr/>
          </a:p>
        </p:txBody>
      </p:sp>
      <p:sp>
        <p:nvSpPr>
          <p:cNvPr id="138" name="Google Shape;138;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34" name="Google Shape;134;p4"/>
          <p:cNvPicPr preferRelativeResize="0"/>
          <p:nvPr/>
        </p:nvPicPr>
        <p:blipFill rotWithShape="1">
          <a:blip r:embed="rId4">
            <a:alphaModFix/>
          </a:blip>
          <a:srcRect/>
          <a:stretch/>
        </p:blipFill>
        <p:spPr>
          <a:xfrm>
            <a:off x="5965870" y="3604630"/>
            <a:ext cx="1567306" cy="3108403"/>
          </a:xfrm>
          <a:prstGeom prst="rect">
            <a:avLst/>
          </a:prstGeom>
          <a:noFill/>
          <a:ln>
            <a:noFill/>
          </a:ln>
        </p:spPr>
      </p:pic>
      <p:sp>
        <p:nvSpPr>
          <p:cNvPr id="135" name="Google Shape;135;p4"/>
          <p:cNvSpPr/>
          <p:nvPr/>
        </p:nvSpPr>
        <p:spPr>
          <a:xfrm>
            <a:off x="7937215" y="4455358"/>
            <a:ext cx="760736" cy="484632"/>
          </a:xfrm>
          <a:prstGeom prst="rightArrow">
            <a:avLst>
              <a:gd name="adj1" fmla="val 50000"/>
              <a:gd name="adj2" fmla="val 50000"/>
            </a:avLst>
          </a:prstGeom>
          <a:solidFill>
            <a:schemeClr val="accent1"/>
          </a:solidFill>
          <a:ln w="12700" cap="flat" cmpd="sng">
            <a:solidFill>
              <a:srgbClr val="3D732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pic>
        <p:nvPicPr>
          <p:cNvPr id="136" name="Google Shape;136;p4"/>
          <p:cNvPicPr preferRelativeResize="0"/>
          <p:nvPr/>
        </p:nvPicPr>
        <p:blipFill rotWithShape="1">
          <a:blip r:embed="rId5">
            <a:alphaModFix/>
          </a:blip>
          <a:srcRect/>
          <a:stretch/>
        </p:blipFill>
        <p:spPr>
          <a:xfrm>
            <a:off x="1196607" y="3677114"/>
            <a:ext cx="4144537" cy="3108403"/>
          </a:xfrm>
          <a:prstGeom prst="rect">
            <a:avLst/>
          </a:prstGeom>
          <a:noFill/>
          <a:ln>
            <a:noFill/>
          </a:ln>
        </p:spPr>
      </p:pic>
      <p:pic>
        <p:nvPicPr>
          <p:cNvPr id="137" name="Google Shape;137;p4"/>
          <p:cNvPicPr preferRelativeResize="0"/>
          <p:nvPr/>
        </p:nvPicPr>
        <p:blipFill rotWithShape="1">
          <a:blip r:embed="rId6">
            <a:alphaModFix/>
          </a:blip>
          <a:srcRect/>
          <a:stretch/>
        </p:blipFill>
        <p:spPr>
          <a:xfrm>
            <a:off x="9106829" y="3429000"/>
            <a:ext cx="1356610" cy="342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Image Properties</a:t>
            </a:r>
            <a:endParaRPr/>
          </a:p>
        </p:txBody>
      </p:sp>
      <p:sp>
        <p:nvSpPr>
          <p:cNvPr id="154" name="Google Shape;154;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52" name="Google Shape;152;p6"/>
          <p:cNvPicPr preferRelativeResize="0"/>
          <p:nvPr/>
        </p:nvPicPr>
        <p:blipFill rotWithShape="1">
          <a:blip r:embed="rId3">
            <a:alphaModFix/>
          </a:blip>
          <a:srcRect/>
          <a:stretch/>
        </p:blipFill>
        <p:spPr>
          <a:xfrm>
            <a:off x="1153567" y="2304519"/>
            <a:ext cx="3889194" cy="2978680"/>
          </a:xfrm>
          <a:prstGeom prst="rect">
            <a:avLst/>
          </a:prstGeom>
          <a:noFill/>
          <a:ln>
            <a:noFill/>
          </a:ln>
        </p:spPr>
      </p:pic>
      <p:pic>
        <p:nvPicPr>
          <p:cNvPr id="153" name="Google Shape;153;p6" descr="A picture containing nature&#10;&#10;Description automatically generated"/>
          <p:cNvPicPr preferRelativeResize="0"/>
          <p:nvPr/>
        </p:nvPicPr>
        <p:blipFill rotWithShape="1">
          <a:blip r:embed="rId4">
            <a:alphaModFix/>
          </a:blip>
          <a:srcRect/>
          <a:stretch/>
        </p:blipFill>
        <p:spPr>
          <a:xfrm>
            <a:off x="5441245" y="2097088"/>
            <a:ext cx="5712177" cy="42841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a:t>Data Download</a:t>
            </a:r>
            <a:endParaRPr/>
          </a:p>
        </p:txBody>
      </p:sp>
      <p:sp>
        <p:nvSpPr>
          <p:cNvPr id="160" name="Google Shape;160;p7"/>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1800"/>
              <a:buChar char="•"/>
            </a:pPr>
            <a:r>
              <a:rPr lang="en-US" sz="1800" b="0" i="0" u="none" strike="noStrike">
                <a:solidFill>
                  <a:srgbClr val="000000"/>
                </a:solidFill>
                <a:latin typeface="Calibri"/>
                <a:ea typeface="Calibri"/>
                <a:cs typeface="Calibri"/>
                <a:sym typeface="Calibri"/>
              </a:rPr>
              <a:t> LILA BC: Labeled Information Library of Alexandria: Biology and Conservation (</a:t>
            </a:r>
            <a:r>
              <a:rPr lang="en-US" sz="1800" b="0" i="0" u="sng" strike="noStrike">
                <a:solidFill>
                  <a:srgbClr val="0563C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http://lila.science/datasets/snapshot-serengeti</a:t>
            </a:r>
            <a:r>
              <a:rPr lang="en-US" sz="1800" b="0" i="0" u="none" strike="noStrike">
                <a:solidFill>
                  <a:srgbClr val="000000"/>
                </a:solidFill>
                <a:latin typeface="Calibri"/>
                <a:ea typeface="Calibri"/>
                <a:cs typeface="Calibri"/>
                <a:sym typeface="Calibri"/>
              </a:rPr>
              <a:t>).</a:t>
            </a:r>
            <a:endParaRPr/>
          </a:p>
          <a:p>
            <a:pPr marL="228600" lvl="0" indent="-228600" algn="l" rtl="0">
              <a:lnSpc>
                <a:spcPct val="90000"/>
              </a:lnSpc>
              <a:spcBef>
                <a:spcPts val="800"/>
              </a:spcBef>
              <a:spcAft>
                <a:spcPts val="0"/>
              </a:spcAft>
              <a:buClr>
                <a:srgbClr val="000000"/>
              </a:buClr>
              <a:buSzPts val="1800"/>
              <a:buChar char="•"/>
            </a:pPr>
            <a:r>
              <a:rPr lang="en-US" sz="1800">
                <a:solidFill>
                  <a:srgbClr val="000000"/>
                </a:solidFill>
                <a:latin typeface="Calibri"/>
                <a:ea typeface="Calibri"/>
                <a:cs typeface="Calibri"/>
                <a:sym typeface="Calibri"/>
              </a:rPr>
              <a:t>Modified Program Built for accessing data without zip files</a:t>
            </a:r>
            <a:endParaRPr/>
          </a:p>
          <a:p>
            <a:pPr marL="685800" lvl="1" indent="-228600" algn="l" rtl="0">
              <a:lnSpc>
                <a:spcPct val="90000"/>
              </a:lnSpc>
              <a:spcBef>
                <a:spcPts val="800"/>
              </a:spcBef>
              <a:spcAft>
                <a:spcPts val="0"/>
              </a:spcAft>
              <a:buClr>
                <a:schemeClr val="dk1"/>
              </a:buClr>
              <a:buSzPts val="1800"/>
              <a:buChar char="•"/>
            </a:pPr>
            <a:r>
              <a:rPr lang="en-US" sz="1800" b="0" u="sng">
                <a:solidFill>
                  <a:schemeClr val="hlink"/>
                </a:solidFill>
                <a:hlinkClick r:id="rId4"/>
              </a:rPr>
              <a:t>https://github.com/microsoft/CameraTraps/blob/master/data_management/download_lila_subset.py</a:t>
            </a:r>
            <a:endParaRPr sz="1800" b="0"/>
          </a:p>
          <a:p>
            <a:pPr marL="228600" lvl="0" indent="-228600" algn="l" rtl="0">
              <a:lnSpc>
                <a:spcPct val="90000"/>
              </a:lnSpc>
              <a:spcBef>
                <a:spcPts val="800"/>
              </a:spcBef>
              <a:spcAft>
                <a:spcPts val="0"/>
              </a:spcAft>
              <a:buClr>
                <a:schemeClr val="dk1"/>
              </a:buClr>
              <a:buSzPts val="2800"/>
              <a:buChar char="•"/>
            </a:pPr>
            <a:r>
              <a:rPr lang="en-US"/>
              <a:t>Downloaded one species at a time</a:t>
            </a:r>
            <a:endParaRPr/>
          </a:p>
          <a:p>
            <a:pPr marL="685800" lvl="1" indent="-228600" algn="l" rtl="0">
              <a:lnSpc>
                <a:spcPct val="90000"/>
              </a:lnSpc>
              <a:spcBef>
                <a:spcPts val="800"/>
              </a:spcBef>
              <a:spcAft>
                <a:spcPts val="0"/>
              </a:spcAft>
              <a:buClr>
                <a:schemeClr val="dk1"/>
              </a:buClr>
              <a:buSzPts val="2400"/>
              <a:buChar char="•"/>
            </a:pPr>
            <a:r>
              <a:rPr lang="en-US"/>
              <a:t>Each season for Elephant, Impala, Zebra</a:t>
            </a:r>
            <a:endParaRPr/>
          </a:p>
          <a:p>
            <a:pPr marL="685800" lvl="1" indent="-228600" algn="l" rtl="0">
              <a:lnSpc>
                <a:spcPct val="90000"/>
              </a:lnSpc>
              <a:spcBef>
                <a:spcPts val="800"/>
              </a:spcBef>
              <a:spcAft>
                <a:spcPts val="0"/>
              </a:spcAft>
              <a:buClr>
                <a:schemeClr val="dk1"/>
              </a:buClr>
              <a:buSzPts val="2400"/>
              <a:buChar char="•"/>
            </a:pPr>
            <a:r>
              <a:rPr lang="en-US"/>
              <a:t>All seasons at once for Cheetah, and male/female lions</a:t>
            </a:r>
            <a:endParaRPr/>
          </a:p>
          <a:p>
            <a:pPr marL="228600" lvl="0" indent="-228600" algn="l" rtl="0">
              <a:lnSpc>
                <a:spcPct val="90000"/>
              </a:lnSpc>
              <a:spcBef>
                <a:spcPts val="800"/>
              </a:spcBef>
              <a:spcAft>
                <a:spcPts val="0"/>
              </a:spcAft>
              <a:buClr>
                <a:schemeClr val="dk1"/>
              </a:buClr>
              <a:buSzPts val="2800"/>
              <a:buChar char="•"/>
            </a:pPr>
            <a:r>
              <a:rPr lang="en-US"/>
              <a:t>Uses metadata file to know what to download</a:t>
            </a:r>
            <a:endParaRPr/>
          </a:p>
        </p:txBody>
      </p:sp>
      <p:sp>
        <p:nvSpPr>
          <p:cNvPr id="161" name="Google Shape;161;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Open Sans"/>
              <a:buNone/>
            </a:pPr>
            <a:r>
              <a:rPr lang="en-US" dirty="0"/>
              <a:t>Manual Selection of Images for Raw Data</a:t>
            </a:r>
            <a:endParaRPr dirty="0"/>
          </a:p>
        </p:txBody>
      </p:sp>
      <p:sp>
        <p:nvSpPr>
          <p:cNvPr id="177" name="Google Shape;177;p9"/>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Selected images suitable for analysis</a:t>
            </a:r>
            <a:endParaRPr dirty="0"/>
          </a:p>
          <a:p>
            <a:pPr marL="685800" lvl="1" indent="-228600" algn="l" rtl="0">
              <a:lnSpc>
                <a:spcPct val="90000"/>
              </a:lnSpc>
              <a:spcBef>
                <a:spcPts val="500"/>
              </a:spcBef>
              <a:spcAft>
                <a:spcPts val="0"/>
              </a:spcAft>
              <a:buClr>
                <a:schemeClr val="dk1"/>
              </a:buClr>
              <a:buSzPts val="2400"/>
              <a:buChar char="•"/>
            </a:pPr>
            <a:r>
              <a:rPr lang="en-US" dirty="0"/>
              <a:t>Most seasons had 200 images selected</a:t>
            </a:r>
            <a:endParaRPr dirty="0"/>
          </a:p>
          <a:p>
            <a:pPr marL="685800" lvl="1" indent="-228600" algn="l" rtl="0">
              <a:lnSpc>
                <a:spcPct val="90000"/>
              </a:lnSpc>
              <a:spcBef>
                <a:spcPts val="500"/>
              </a:spcBef>
              <a:spcAft>
                <a:spcPts val="0"/>
              </a:spcAft>
              <a:buClr>
                <a:schemeClr val="dk1"/>
              </a:buClr>
              <a:buSzPts val="2400"/>
              <a:buChar char="•"/>
            </a:pPr>
            <a:r>
              <a:rPr lang="en-US" dirty="0"/>
              <a:t>Cats had 1000 images selected total</a:t>
            </a:r>
            <a:endParaRPr dirty="0"/>
          </a:p>
          <a:p>
            <a:pPr marL="228600" lvl="0" indent="-228600" algn="l" rtl="0">
              <a:lnSpc>
                <a:spcPct val="90000"/>
              </a:lnSpc>
              <a:spcBef>
                <a:spcPts val="1000"/>
              </a:spcBef>
              <a:spcAft>
                <a:spcPts val="0"/>
              </a:spcAft>
              <a:buClr>
                <a:schemeClr val="dk1"/>
              </a:buClr>
              <a:buSzPts val="2800"/>
              <a:buChar char="•"/>
            </a:pPr>
            <a:r>
              <a:rPr lang="en-US" dirty="0"/>
              <a:t>Verified correct species</a:t>
            </a:r>
            <a:endParaRPr dirty="0"/>
          </a:p>
          <a:p>
            <a:pPr marL="228600" lvl="0" indent="-228600" algn="l" rtl="0">
              <a:lnSpc>
                <a:spcPct val="90000"/>
              </a:lnSpc>
              <a:spcBef>
                <a:spcPts val="1000"/>
              </a:spcBef>
              <a:spcAft>
                <a:spcPts val="0"/>
              </a:spcAft>
              <a:buClr>
                <a:schemeClr val="dk1"/>
              </a:buClr>
              <a:buSzPts val="2800"/>
              <a:buChar char="•"/>
            </a:pPr>
            <a:r>
              <a:rPr lang="en-US" dirty="0"/>
              <a:t>Ensured enough of animal showing and good position</a:t>
            </a:r>
            <a:endParaRPr dirty="0"/>
          </a:p>
          <a:p>
            <a:pPr marL="685800" lvl="1" indent="-228600" algn="l" rtl="0">
              <a:lnSpc>
                <a:spcPct val="90000"/>
              </a:lnSpc>
              <a:spcBef>
                <a:spcPts val="500"/>
              </a:spcBef>
              <a:spcAft>
                <a:spcPts val="0"/>
              </a:spcAft>
              <a:buClr>
                <a:schemeClr val="dk1"/>
              </a:buClr>
              <a:buSzPts val="2400"/>
              <a:buChar char="•"/>
            </a:pPr>
            <a:r>
              <a:rPr lang="en-US" dirty="0"/>
              <a:t>Simplification of real-world data</a:t>
            </a:r>
            <a:endParaRPr dirty="0"/>
          </a:p>
          <a:p>
            <a:pPr marL="1143000" lvl="2" indent="-228600" algn="l" rtl="0">
              <a:lnSpc>
                <a:spcPct val="90000"/>
              </a:lnSpc>
              <a:spcBef>
                <a:spcPts val="500"/>
              </a:spcBef>
              <a:spcAft>
                <a:spcPts val="0"/>
              </a:spcAft>
              <a:buClr>
                <a:schemeClr val="dk1"/>
              </a:buClr>
              <a:buSzPts val="2000"/>
              <a:buChar char="•"/>
            </a:pPr>
            <a:r>
              <a:rPr lang="en-US" dirty="0"/>
              <a:t>Cat images commonly featured incomplete images of cats or only certain features</a:t>
            </a:r>
            <a:endParaRPr dirty="0"/>
          </a:p>
        </p:txBody>
      </p:sp>
      <p:sp>
        <p:nvSpPr>
          <p:cNvPr id="178" name="Google Shape;178;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TotalTime>
  <Words>1339</Words>
  <Application>Microsoft Office PowerPoint</Application>
  <PresentationFormat>Widescreen</PresentationFormat>
  <Paragraphs>199</Paragraphs>
  <Slides>39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Courier New</vt:lpstr>
      <vt:lpstr>Roboto</vt:lpstr>
      <vt:lpstr>Times New Roman</vt:lpstr>
      <vt:lpstr>Calibri</vt:lpstr>
      <vt:lpstr>Karla</vt:lpstr>
      <vt:lpstr>Open Sans</vt:lpstr>
      <vt:lpstr>Arial</vt:lpstr>
      <vt:lpstr>GradientVTI</vt:lpstr>
      <vt:lpstr>Snapshot Serengeti Image Classification    </vt:lpstr>
      <vt:lpstr>Project Motivation</vt:lpstr>
      <vt:lpstr>Technology Used</vt:lpstr>
      <vt:lpstr>Where Does the data Come from?</vt:lpstr>
      <vt:lpstr>Data Source</vt:lpstr>
      <vt:lpstr>Image Identification</vt:lpstr>
      <vt:lpstr>Image Properties</vt:lpstr>
      <vt:lpstr>Data Download</vt:lpstr>
      <vt:lpstr>Manual Selection of Images for Raw Data</vt:lpstr>
      <vt:lpstr>Image Distribution</vt:lpstr>
      <vt:lpstr>Data Generation</vt:lpstr>
      <vt:lpstr>Image Processing</vt:lpstr>
      <vt:lpstr>PowerPoint Presentation</vt:lpstr>
      <vt:lpstr>PowerPoint Presentation</vt:lpstr>
      <vt:lpstr>PowerPoint Presentation</vt:lpstr>
      <vt:lpstr>PowerPoint Presentation</vt:lpstr>
      <vt:lpstr>PowerPoint Presentation</vt:lpstr>
      <vt:lpstr>PowerPoint Presentation</vt:lpstr>
      <vt:lpstr>Two Models</vt:lpstr>
      <vt:lpstr>PowerPoint Presentation</vt:lpstr>
      <vt:lpstr>PowerPoint Presentation</vt:lpstr>
      <vt:lpstr>VGG16: Building the Model</vt:lpstr>
      <vt:lpstr>VGG16: Compilation</vt:lpstr>
      <vt:lpstr>VGG16: Training</vt:lpstr>
      <vt:lpstr>VGG16: Performance – Confusion Matrix</vt:lpstr>
      <vt:lpstr>VGG16: Performance – Classification Results</vt:lpstr>
      <vt:lpstr>VGG16: Performance – ROC-AUC Graphs</vt:lpstr>
      <vt:lpstr>ResNet50: Building the Model</vt:lpstr>
      <vt:lpstr>ResNet50 : Compilation and Training</vt:lpstr>
      <vt:lpstr>ResNet50 : Performance – Classification Results</vt:lpstr>
      <vt:lpstr>TL Model Comparison</vt:lpstr>
      <vt:lpstr>TL Model Comparison</vt:lpstr>
      <vt:lpstr>PowerPoint Presentation</vt:lpstr>
      <vt:lpstr>PowerPoint Presentation</vt:lpstr>
      <vt:lpstr>PowerPoint Presentation</vt:lpstr>
      <vt:lpstr>PowerPoint Presentation</vt:lpstr>
      <vt:lpstr>PowerPoint Presentation</vt:lpstr>
      <vt:lpstr>Future Improvements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Snapshot Serengeti Image Classification  By Kyle Widman, Jake Park, Pratiksh Patel, &amp; Jacob Moen</dc:title>
  <dc:creator>Moen, Jacob M.</dc:creator>
  <cp:lastModifiedBy>17637</cp:lastModifiedBy>
  <cp:revision>7</cp:revision>
  <dcterms:created xsi:type="dcterms:W3CDTF">2020-12-05T03:47:50Z</dcterms:created>
  <dcterms:modified xsi:type="dcterms:W3CDTF">2021-02-01T03:12:15Z</dcterms:modified>
</cp:coreProperties>
</file>